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326"/>
  <workbookPr showInkAnnotation="0" autoCompressPictures="0" defaultThemeVersion="202300"/>
  <mc:AlternateContent xmlns:mc="http://schemas.openxmlformats.org/markup-compatibility/2006">
    <mc:Choice Requires="x15">
      <x15ac:absPath xmlns:x15ac="http://schemas.microsoft.com/office/spreadsheetml/2010/11/ac" url="https://nhy-my.sharepoint.com/personal/jennifer_manning_hydro_com/Documents/Q3 2026/Downloads/"/>
    </mc:Choice>
  </mc:AlternateContent>
  <xr:revisionPtr revIDLastSave="0" documentId="8_{F6BFC1D6-66A7-414F-838E-E75A13707966}" xr6:coauthVersionLast="47" xr6:coauthVersionMax="47" xr10:uidLastSave="{00000000-0000-0000-0000-000000000000}"/>
  <bookViews>
    <workbookView xWindow="34410" yWindow="3360" windowWidth="23400" windowHeight="15810" tabRatio="500" activeTab="1" xr2:uid="{00000000-000D-0000-FFFF-FFFF00000000}"/>
  </bookViews>
  <sheets>
    <sheet name="Hydro key financial figures" sheetId="1" r:id="rId1"/>
    <sheet name="Adjusting items to EBIT table" sheetId="2" r:id="rId2"/>
    <sheet name="Bauxite &amp; Alumina table" sheetId="3" r:id="rId3"/>
    <sheet name="Energy table" sheetId="4" r:id="rId4"/>
    <sheet name="Aluminium Metal table" sheetId="5" r:id="rId5"/>
    <sheet name="Qatalum table" sheetId="6" r:id="rId6"/>
    <sheet name="Metal Markets table" sheetId="7" r:id="rId7"/>
    <sheet name="Hydro Extrusions table" sheetId="8" r:id="rId8"/>
    <sheet name="Hydro Extrusions - information " sheetId="9" r:id="rId9"/>
    <sheet name="Other &amp; elim table" sheetId="10" r:id="rId10"/>
    <sheet name="Finance table" sheetId="11" r:id="rId11"/>
    <sheet name="Market statistics table 1" sheetId="12" r:id="rId12"/>
    <sheet name="Market statistics table 2" sheetId="13" r:id="rId13"/>
    <sheet name="Condensed consolidated statemen" sheetId="14" r:id="rId14"/>
    <sheet name="Condensed consolidated state(1)" sheetId="15" r:id="rId15"/>
    <sheet name="Condensed balance sheets (unaud" sheetId="16" r:id="rId16"/>
    <sheet name="Condensed balance sheets (un(1)" sheetId="17" r:id="rId17"/>
    <sheet name="Condensed consolidated state(2)" sheetId="18" r:id="rId18"/>
    <sheet name="Condensed consolidated state(3)" sheetId="19" r:id="rId19"/>
    <sheet name="Note 2 Operating segment inform" sheetId="20" r:id="rId20"/>
    <sheet name="Note 2 Operating segment inf(1)" sheetId="21" r:id="rId21"/>
    <sheet name="Note 2 Operating segment inf(2)" sheetId="22" r:id="rId22"/>
    <sheet name="Note 2 Operating segment inf(3)" sheetId="23" r:id="rId23"/>
    <sheet name="Note 3 Assets held for sale" sheetId="24" r:id="rId24"/>
    <sheet name="Adjusting items per BA table 1" sheetId="25" r:id="rId25"/>
    <sheet name="Adjusting items per BA table 2" sheetId="26" r:id="rId26"/>
    <sheet name="Adjusted EBITDA" sheetId="27" r:id="rId27"/>
    <sheet name="Adjusted EPS" sheetId="28" r:id="rId28"/>
    <sheet name="Adjusted net debt" sheetId="29" r:id="rId29"/>
    <sheet name="Adjusted ROACE - EBIT" sheetId="30" r:id="rId30"/>
    <sheet name="Adjusted ROACE - Capital Employ" sheetId="31" r:id="rId31"/>
    <sheet name="Adjusted ROACE" sheetId="32" r:id="rId32"/>
    <sheet name="Free cash flow" sheetId="33" r:id="rId33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767" uniqueCount="348">
  <si>
    <t>NOK million, except per share data</t>
  </si>
  <si>
    <t>Third quarter 2026</t>
  </si>
  <si>
    <t>Third quarter 2025</t>
  </si>
  <si>
    <t>Change prior year quarter</t>
  </si>
  <si>
    <t>Second quarter 2026</t>
  </si>
  <si>
    <t>Change prior quarter</t>
  </si>
  <si>
    <t>First 9 months 2026</t>
  </si>
  <si>
    <t>First 9 months 2025</t>
  </si>
  <si>
    <t>Year 2025</t>
  </si>
  <si>
    <t>Revenue</t>
  </si>
  <si>
    <t>Earnings before financial items, tax, depreciation and amortization (EBITDA)²⁾</t>
  </si>
  <si>
    <t>Adjustments to EBITDA¹⁾</t>
  </si>
  <si>
    <t>&gt;100 %</t>
  </si>
  <si>
    <t>Adjusted EBITDA¹⁾</t>
  </si>
  <si>
    <t xml:space="preserve">Adjusted EBITDA </t>
  </si>
  <si>
    <t>Hydro Bauxite &amp; Alumina</t>
  </si>
  <si>
    <t>Hydro Energy</t>
  </si>
  <si>
    <t>Hydro Aluminium Metal</t>
  </si>
  <si>
    <t>Hydro Metal Markets</t>
  </si>
  <si>
    <t>Hydro Extrusions</t>
  </si>
  <si>
    <t>Other and eliminations</t>
  </si>
  <si>
    <t>Earnings before financial items and tax (EBIT)</t>
  </si>
  <si>
    <t>Adjusted EBIT¹⁾</t>
  </si>
  <si>
    <t xml:space="preserve">Net income (loss) </t>
  </si>
  <si>
    <t>Adjusted net income (loss)¹⁾</t>
  </si>
  <si>
    <t xml:space="preserve">Earnings per share </t>
  </si>
  <si>
    <t>Adjusted earnings per share ¹⁾</t>
  </si>
  <si>
    <t>Financial data</t>
  </si>
  <si>
    <t>Investments ¹⁾²⁾</t>
  </si>
  <si>
    <t>Net debt¹⁾</t>
  </si>
  <si>
    <t>Adjusted net debt ¹⁾</t>
  </si>
  <si>
    <t>NOK million</t>
  </si>
  <si>
    <t>Unrealized derivative (gain) loss LME related contracts</t>
  </si>
  <si>
    <t>Unrealized derivative (gain) loss power and raw material contracts</t>
  </si>
  <si>
    <t>Total timing differences</t>
  </si>
  <si>
    <t>Significant rationalization charges and closure costs</t>
  </si>
  <si>
    <t>Impairment charges equity accounted investments</t>
  </si>
  <si>
    <t>Transaction related (gain) loss</t>
  </si>
  <si>
    <t>Net foreign exchange (gain) loss</t>
  </si>
  <si>
    <t>Other effects</t>
  </si>
  <si>
    <t>Total other adjustments</t>
  </si>
  <si>
    <t>Adjusting items to EBITDA ²⁾</t>
  </si>
  <si>
    <t>Impairment charges</t>
  </si>
  <si>
    <t>Adjusting items to EBIT ²⁾</t>
  </si>
  <si>
    <t>Net foreign exchange (gain)/loss and other</t>
  </si>
  <si>
    <t xml:space="preserve">Calculated income tax effect </t>
  </si>
  <si>
    <t>Adjusting items to net income</t>
  </si>
  <si>
    <t>Adjusted income (loss) tax rate</t>
  </si>
  <si>
    <t>EBITDA (NOK million) ¹⁾</t>
  </si>
  <si>
    <t>Adjusted EBITDA (NOK million) ¹⁾</t>
  </si>
  <si>
    <t>Adjusted EBIT (NOK million) ¹⁾</t>
  </si>
  <si>
    <t>&gt;(100) %</t>
  </si>
  <si>
    <t>Alumina production (kmt)</t>
  </si>
  <si>
    <t xml:space="preserve">Sourced alumina (kmt) </t>
  </si>
  <si>
    <t>Total alumina sales (kmt)</t>
  </si>
  <si>
    <t>Realized alumina price (USD/mt) ²⁾</t>
  </si>
  <si>
    <t>Bauxite production (kmt) ³⁾</t>
  </si>
  <si>
    <t>Sourced bauxite (kmt)</t>
  </si>
  <si>
    <t>Power production (GWh)</t>
  </si>
  <si>
    <t>External power sourcing (GWh)</t>
  </si>
  <si>
    <t>Internal contract sales (GWh)</t>
  </si>
  <si>
    <t>External contract sales (GWh)</t>
  </si>
  <si>
    <t>Net spot sales/ ( purchase) (GWh)</t>
  </si>
  <si>
    <t>EBITDA (NOK million) ²⁾</t>
  </si>
  <si>
    <t>Adjusted EBITDA (NOK million) ²⁾</t>
  </si>
  <si>
    <t>Adjusted EBITDA including Qatalum 50% pro rata (NOK million) ¹⁾³⁾</t>
  </si>
  <si>
    <t>Adjusted EBIT (NOK million) ²⁾</t>
  </si>
  <si>
    <t>Realized aluminium price LME (USD/mt) ⁴⁾</t>
  </si>
  <si>
    <t>Realized aluminium price LME (NOK/mt) ⁴⁾</t>
  </si>
  <si>
    <t>Realized premium above LME (USD/mt) ⁵⁾</t>
  </si>
  <si>
    <t>Realized premium above LME (NOK/mt) ⁵⁾</t>
  </si>
  <si>
    <t>Realized USD/NOK exchange rate</t>
  </si>
  <si>
    <t>Primary aluminium production (kmt)</t>
  </si>
  <si>
    <t>Casthouse production (kmt)</t>
  </si>
  <si>
    <t>Total sales (kmt)</t>
  </si>
  <si>
    <t>Revenue (NOK million)</t>
  </si>
  <si>
    <t>Net income (loss) (NOK million)</t>
  </si>
  <si>
    <t>Adjusted Net income (loss) (NOK million) ²⁾</t>
  </si>
  <si>
    <t>Casthouse sales (kmt)</t>
  </si>
  <si>
    <t>Adjusted EBITDA Recycling  (NOK million) ¹⁾</t>
  </si>
  <si>
    <t>Adjusted EBITDA Commercial (NOK million) ¹⁾</t>
  </si>
  <si>
    <t>Adjusted EBITDA Metal Markets (NOK million) ¹⁾</t>
  </si>
  <si>
    <t>Currency effects (NOK million)</t>
  </si>
  <si>
    <t>Inventory valuation effects (NOK million)</t>
  </si>
  <si>
    <t>Adjusted EBITDA excl. currency and inventory valuation effects (NOK million) ¹⁾</t>
  </si>
  <si>
    <t>Recycling production (kmt)</t>
  </si>
  <si>
    <t>Metal products sales excluding ingot trading (kmt) ²⁾</t>
  </si>
  <si>
    <t xml:space="preserve">    Hereof external sales (kmt)</t>
  </si>
  <si>
    <t>EBITDA(NOK million) ¹⁾</t>
  </si>
  <si>
    <t>Adjusted EBITDA  (NOK million) ¹⁾</t>
  </si>
  <si>
    <t>Sales volumes to external markets (kmt)</t>
  </si>
  <si>
    <t xml:space="preserve">Sales volumes to external markets (kmt) - Business units </t>
  </si>
  <si>
    <t>Extrusion Europe</t>
  </si>
  <si>
    <t>Extrusion North America</t>
  </si>
  <si>
    <t>Building Systems</t>
  </si>
  <si>
    <t>Precision Tubing</t>
  </si>
  <si>
    <t>Hydro Extruded Solutions</t>
  </si>
  <si>
    <t>Q1 2025</t>
  </si>
  <si>
    <t>Q2 2025</t>
  </si>
  <si>
    <t>Q3 2025</t>
  </si>
  <si>
    <t>Q4 2025</t>
  </si>
  <si>
    <t>Q1 2026</t>
  </si>
  <si>
    <t>Q2 2026</t>
  </si>
  <si>
    <t>Q3 2026</t>
  </si>
  <si>
    <t>Q4 2026</t>
  </si>
  <si>
    <t>Year 2026</t>
  </si>
  <si>
    <t>Volume (kmt)</t>
  </si>
  <si>
    <t>Operating revenues (NOKm)</t>
  </si>
  <si>
    <t>Adjusted EBITDA (NOKm)</t>
  </si>
  <si>
    <t>Adjusted EBIT (NOKm)</t>
  </si>
  <si>
    <t>EBITDA ¹⁾</t>
  </si>
  <si>
    <t>Other</t>
  </si>
  <si>
    <t>Eliminations</t>
  </si>
  <si>
    <t>Adjusted EBITDA ¹⁾</t>
  </si>
  <si>
    <t>Interest income</t>
  </si>
  <si>
    <t>Net gain (loss) on securities</t>
  </si>
  <si>
    <t>Interest and other finance income</t>
  </si>
  <si>
    <t>Foreign currency exchange gain (loss)</t>
  </si>
  <si>
    <t>Interest expense</t>
  </si>
  <si>
    <t>Other finance income (expense), net</t>
  </si>
  <si>
    <t>Interest and other finance expense</t>
  </si>
  <si>
    <t>Finance income (expense), net</t>
  </si>
  <si>
    <t>USD/NOK Average exchange rate</t>
  </si>
  <si>
    <t>USD/NOK Period end exchange rate</t>
  </si>
  <si>
    <t>BRL/NOK Average exchange rate</t>
  </si>
  <si>
    <t>-</t>
  </si>
  <si>
    <t>BRL/NOK Period end exchange rate</t>
  </si>
  <si>
    <t>USD/BRL Average exchange rate</t>
  </si>
  <si>
    <t>USD/BRL Period end exchange rate</t>
  </si>
  <si>
    <t>EUR/NOK Average exchange rate</t>
  </si>
  <si>
    <t>EUR/NOK Period end exchange rate</t>
  </si>
  <si>
    <t>Bauxite and alumina</t>
  </si>
  <si>
    <t>Average alumina price - Platts PAX FOB Australia (USD/t)</t>
  </si>
  <si>
    <t>China bauxite import price (USD/mt CIF China) ²⁾</t>
  </si>
  <si>
    <t>Global production of alumina (kmt)</t>
  </si>
  <si>
    <t>Global production of alumina (ex. China) (kmt)</t>
  </si>
  <si>
    <t>Energy</t>
  </si>
  <si>
    <t>Average southern Norway spot price (NO2) (NOK/MWh)</t>
  </si>
  <si>
    <t>Average mid Norway spot price (NO3) (NOK/MWh)</t>
  </si>
  <si>
    <t>Average Nordic system spot price (NOK/MWh)</t>
  </si>
  <si>
    <t>Primary aluminium</t>
  </si>
  <si>
    <t>LME cash average (USD/mt)</t>
  </si>
  <si>
    <t>LME three-month average (USD/mt)</t>
  </si>
  <si>
    <t>Standard ingot premium (EU DP Cash)</t>
  </si>
  <si>
    <t xml:space="preserve">Extrusion ingot premium (EU DP) </t>
  </si>
  <si>
    <t>Chinese production of primary aluminium (kmt)</t>
  </si>
  <si>
    <t>Chinese consumption of primary aluminium (kmt)</t>
  </si>
  <si>
    <t>Global production of primary aluminium (ex. China) (kmt)</t>
  </si>
  <si>
    <t>Global consumption of primary aluminium (ex. China) (kmt)</t>
  </si>
  <si>
    <t>Global production of primary aluminium (kmt)</t>
  </si>
  <si>
    <t>Global consumption of primary aluminium (kmt)</t>
  </si>
  <si>
    <t>Reported primary aluminium inventories (ex. China) (kmt)</t>
  </si>
  <si>
    <t>Reported primary aluminium inventories (China) (kmt)</t>
  </si>
  <si>
    <t>Extruded products</t>
  </si>
  <si>
    <t>Consumption extruded products - Europe (kmt)</t>
  </si>
  <si>
    <t>Consumption extruded products - USA &amp; Canada (kmt)</t>
  </si>
  <si>
    <t>Share of the profit (loss) in equity accounted investments</t>
  </si>
  <si>
    <t>Other income, net</t>
  </si>
  <si>
    <t>Total revenue and income</t>
  </si>
  <si>
    <t>Raw material and energy expense</t>
  </si>
  <si>
    <t>Employee benefit expense</t>
  </si>
  <si>
    <t>Depreciation and amortization expense</t>
  </si>
  <si>
    <t>Impairment of non-current assets</t>
  </si>
  <si>
    <t>Other expenses</t>
  </si>
  <si>
    <t>Total expenses</t>
  </si>
  <si>
    <t>Income (loss) before tax</t>
  </si>
  <si>
    <t>Income taxes</t>
  </si>
  <si>
    <t>Net income (loss)</t>
  </si>
  <si>
    <t>Net income (loss) attributable to non-controlling interests</t>
  </si>
  <si>
    <t>Net income (loss) attributable to Hydro shareholders</t>
  </si>
  <si>
    <t>Basic and diluted earnings per share attributable to Hydro shareholders (in NOK) ¹⁾</t>
  </si>
  <si>
    <t xml:space="preserve">Weighted average number of outstanding shares (million)  </t>
  </si>
  <si>
    <t>Other comprehensive income</t>
  </si>
  <si>
    <t>Items that will not be reclassified to income statement:</t>
  </si>
  <si>
    <t>Remeasurement postemployment benefits, net of tax</t>
  </si>
  <si>
    <t>Unrealized gain (loss) on securities, net of tax</t>
  </si>
  <si>
    <t>Share of items that will not be reclassified to income statement of equity accounted investments, net of tax</t>
  </si>
  <si>
    <t>Total</t>
  </si>
  <si>
    <t>Items that will be reclassified to income statement:</t>
  </si>
  <si>
    <t>Currency translation differences, net of tax</t>
  </si>
  <si>
    <t>Currency translation differences, net of tax, divestment of foreign operation</t>
  </si>
  <si>
    <t>Cash flow hedges, net of tax</t>
  </si>
  <si>
    <t>Share of items that will be reclassified to income statement of equity accounted investments, net of tax</t>
  </si>
  <si>
    <t>Total comprehensive income</t>
  </si>
  <si>
    <t>Total comprehensive income attributable to non-controlling interests</t>
  </si>
  <si>
    <t>Total comprehensive income attributable to Hydro shareholders</t>
  </si>
  <si>
    <t>September 30 2026</t>
  </si>
  <si>
    <t xml:space="preserve">September 30 2025  </t>
  </si>
  <si>
    <t>December 31 2025</t>
  </si>
  <si>
    <t>Assets</t>
  </si>
  <si>
    <t>Cash and cash equivalents</t>
  </si>
  <si>
    <t>Short-term investments</t>
  </si>
  <si>
    <t>Trade and other receivables</t>
  </si>
  <si>
    <t>Inventories</t>
  </si>
  <si>
    <t>Other current financial assets</t>
  </si>
  <si>
    <t>Total current assets</t>
  </si>
  <si>
    <t>Property, plant and equipment</t>
  </si>
  <si>
    <t>Intangible assets</t>
  </si>
  <si>
    <t>Investments accounted for using the equity method</t>
  </si>
  <si>
    <t>Prepaid pension</t>
  </si>
  <si>
    <t>Other non-current assets</t>
  </si>
  <si>
    <t>Total non-current assets</t>
  </si>
  <si>
    <t>Total assets</t>
  </si>
  <si>
    <t>September 30 2025</t>
  </si>
  <si>
    <t>Liabilities and equity</t>
  </si>
  <si>
    <t>Bank loans and other interest-bearing short-term debt</t>
  </si>
  <si>
    <t>Trade and other payables</t>
  </si>
  <si>
    <t>Other current liabilities</t>
  </si>
  <si>
    <t>Total current liabilities</t>
  </si>
  <si>
    <t>Long-term debt</t>
  </si>
  <si>
    <t>Provisions</t>
  </si>
  <si>
    <t>Pension liabilities</t>
  </si>
  <si>
    <t>Deferred tax liabilities</t>
  </si>
  <si>
    <t>Other non-current liabilities</t>
  </si>
  <si>
    <t>Total non-current liabilities</t>
  </si>
  <si>
    <t>Total liabilities</t>
  </si>
  <si>
    <t>Equity attributable to Hydro shareholders</t>
  </si>
  <si>
    <t>Non-controlling interests</t>
  </si>
  <si>
    <t>Total equity</t>
  </si>
  <si>
    <t>Total liabilities and equity</t>
  </si>
  <si>
    <t xml:space="preserve">Total number of outstanding shares (million) </t>
  </si>
  <si>
    <t>Operating activities</t>
  </si>
  <si>
    <t>Net income</t>
  </si>
  <si>
    <t>Depreciation, amortization and impairment</t>
  </si>
  <si>
    <t>Other adjustments</t>
  </si>
  <si>
    <t>Net cash provided by operating activities</t>
  </si>
  <si>
    <t>Investing activities</t>
  </si>
  <si>
    <t xml:space="preserve">Purchases of property, plant and equipment </t>
  </si>
  <si>
    <t>Purchases of other long-term investments</t>
  </si>
  <si>
    <t>Purchases of short-term investments</t>
  </si>
  <si>
    <t>Proceeds from long-term investing activities</t>
  </si>
  <si>
    <t>Proceeds from sales of short-term investments</t>
  </si>
  <si>
    <t>Net cash used in investing activities</t>
  </si>
  <si>
    <t>Financing activities</t>
  </si>
  <si>
    <t>Loan proceeds</t>
  </si>
  <si>
    <t>Loan repayments</t>
  </si>
  <si>
    <t>Net increase in other short-term debt</t>
  </si>
  <si>
    <t>Repurchases of shares</t>
  </si>
  <si>
    <t>Proceeds from shares issued</t>
  </si>
  <si>
    <t>Dividends paid</t>
  </si>
  <si>
    <t>Other cash transfers to non-controlling interests</t>
  </si>
  <si>
    <t>Net cash used in financing activities</t>
  </si>
  <si>
    <t>Foreign currency effects on cash</t>
  </si>
  <si>
    <t>Net increase (decrease) in cash and cash equivalents</t>
  </si>
  <si>
    <t>Cash and cash equivalents at beginning of period</t>
  </si>
  <si>
    <t>Cash and cash equivalents at end of period</t>
  </si>
  <si>
    <t>Share capital</t>
  </si>
  <si>
    <t>Additional paid-in capital</t>
  </si>
  <si>
    <t>Treasury shares</t>
  </si>
  <si>
    <t>Retained earnings</t>
  </si>
  <si>
    <t xml:space="preserve"> Other components of equity</t>
  </si>
  <si>
    <t>Equity to Hydro shareholders</t>
  </si>
  <si>
    <t>December 31, 2024</t>
  </si>
  <si>
    <t>Changes in equity for 2025</t>
  </si>
  <si>
    <t>Treasury shares issued to employees</t>
  </si>
  <si>
    <t>Treasury shares acquired</t>
  </si>
  <si>
    <t>Cancellation treasury shares</t>
  </si>
  <si>
    <t>Redeemed shares</t>
  </si>
  <si>
    <t>Dividends</t>
  </si>
  <si>
    <t>Acquisition of non-controlling interest</t>
  </si>
  <si>
    <t>Disposal of equity securities at fair value through other comprehensive income</t>
  </si>
  <si>
    <t>Total comprehensive income for the period</t>
  </si>
  <si>
    <t>December 31, 2025</t>
  </si>
  <si>
    <t>Changes in equity for 2026</t>
  </si>
  <si>
    <t>Distribution to non-controlling interests</t>
  </si>
  <si>
    <t>September 30, 2026</t>
  </si>
  <si>
    <t>Total revenue</t>
  </si>
  <si>
    <t>External revenue</t>
  </si>
  <si>
    <t>Internal  revenue</t>
  </si>
  <si>
    <r>
      <rPr>
        <b/>
        <sz val="7"/>
        <color rgb="FF000000"/>
        <rFont val="Arial"/>
        <family val="2"/>
      </rPr>
      <t>Earnings before financial items and tax (EBIT)</t>
    </r>
    <r>
      <rPr>
        <b/>
        <vertAlign val="superscript"/>
        <sz val="7"/>
        <color rgb="FF000000"/>
        <rFont val="Arial"/>
        <family val="2"/>
      </rPr>
      <t xml:space="preserve"> 1)</t>
    </r>
  </si>
  <si>
    <t>Earnings before financial items, tax, depreciation and amortization (EBITDA)</t>
  </si>
  <si>
    <t>Investments ¹⁾</t>
  </si>
  <si>
    <t xml:space="preserve">Hydro Energy </t>
  </si>
  <si>
    <t>EBIT</t>
  </si>
  <si>
    <t>Depr., 
amor. and 
impairment</t>
  </si>
  <si>
    <t>Investment grants</t>
  </si>
  <si>
    <t>EBITDA</t>
  </si>
  <si>
    <t>EBIT - EBITDA Third quarter 2026</t>
  </si>
  <si>
    <t>EBIT - EBITDA First 9 months 2026</t>
  </si>
  <si>
    <r>
      <rPr>
        <sz val="7"/>
        <color rgb="FF000000"/>
        <rFont val="Arial"/>
        <family val="2"/>
      </rPr>
      <t xml:space="preserve">Unrealized derivative </t>
    </r>
    <r>
      <rPr>
        <sz val="7"/>
        <color rgb="FF000000"/>
        <rFont val="Arial"/>
        <family val="2"/>
      </rPr>
      <t>(gain) loss</t>
    </r>
    <r>
      <rPr>
        <sz val="7"/>
        <color rgb="FF000000"/>
        <rFont val="Arial"/>
        <family val="2"/>
      </rPr>
      <t xml:space="preserve"> on LME related contracts</t>
    </r>
  </si>
  <si>
    <r>
      <rPr>
        <sz val="7"/>
        <color rgb="FF000000"/>
        <rFont val="Arial"/>
        <family val="2"/>
      </rPr>
      <t xml:space="preserve">Unrealized derivative </t>
    </r>
    <r>
      <rPr>
        <sz val="7"/>
        <color rgb="FF000000"/>
        <rFont val="Arial"/>
        <family val="2"/>
      </rPr>
      <t>(gain) loss</t>
    </r>
    <r>
      <rPr>
        <sz val="7"/>
        <color rgb="FF000000"/>
        <rFont val="Arial"/>
        <family val="2"/>
      </rPr>
      <t xml:space="preserve"> on raw material contracts</t>
    </r>
  </si>
  <si>
    <t>Significant rationalization charges and closure cost ²⁾</t>
  </si>
  <si>
    <t>Impairment charges equity accounted investments ³⁾</t>
  </si>
  <si>
    <r>
      <rPr>
        <sz val="7"/>
        <color rgb="FF000000"/>
        <rFont val="Arial"/>
        <family val="2"/>
      </rPr>
      <t xml:space="preserve">Unrealized derivative </t>
    </r>
    <r>
      <rPr>
        <sz val="7"/>
        <color rgb="FF000000"/>
        <rFont val="Arial"/>
        <family val="2"/>
      </rPr>
      <t>(gain) loss</t>
    </r>
    <r>
      <rPr>
        <sz val="7"/>
        <color rgb="FF000000"/>
        <rFont val="Arial"/>
        <family val="2"/>
      </rPr>
      <t xml:space="preserve"> on power contracts</t>
    </r>
  </si>
  <si>
    <t>(Gains)/losses on divestments ⁴⁾</t>
  </si>
  <si>
    <t>Impairment charges equity accounted investments ⁵⁾</t>
  </si>
  <si>
    <t>Net foreign exchange (gain)/loss ⁶⁾</t>
  </si>
  <si>
    <t>Significant rationalization charges and closure costs ²⁾⁷⁾</t>
  </si>
  <si>
    <t>(Gains)/losses on divestments  ⁸⁾</t>
  </si>
  <si>
    <t>Impairment charges equity accounted investments ⁹⁾</t>
  </si>
  <si>
    <t>Other effects ¹⁰⁾</t>
  </si>
  <si>
    <t xml:space="preserve">Unrealized derivative (gain) loss on power contracts </t>
  </si>
  <si>
    <t>Significant rationalization charges and closure costs ²⁾¹¹⁾</t>
  </si>
  <si>
    <t>(Gains)/losses on divestments¹²⁾</t>
  </si>
  <si>
    <t>Unrealized derivative (gain) loss on LME related contracts ¹³⁾</t>
  </si>
  <si>
    <t>Other effects ¹⁴⁾</t>
  </si>
  <si>
    <t>Adjusting items to EBITDA</t>
  </si>
  <si>
    <t xml:space="preserve">   Hydro Bauxite &amp; Alumina ¹⁵⁾</t>
  </si>
  <si>
    <t xml:space="preserve">   Hydro Energy ¹⁶⁾</t>
  </si>
  <si>
    <t xml:space="preserve">   Hydro Aluminium Metal ¹⁷⁾</t>
  </si>
  <si>
    <t xml:space="preserve">   Hydro Extrusions ¹⁸⁾</t>
  </si>
  <si>
    <t>Adjusting items to EBIT</t>
  </si>
  <si>
    <t>Adjusted EBITDA</t>
  </si>
  <si>
    <t>Report</t>
  </si>
  <si>
    <t>Show</t>
  </si>
  <si>
    <t xml:space="preserve">Depreciation, amortization and impairment </t>
  </si>
  <si>
    <t xml:space="preserve">Adjusting items to EBITDA </t>
  </si>
  <si>
    <t>Adjusting items to net income (loss) ¹⁾</t>
  </si>
  <si>
    <t xml:space="preserve">Adjusted net income (loss)  </t>
  </si>
  <si>
    <t>Adjusted net income attributable to non-controlling interests</t>
  </si>
  <si>
    <t xml:space="preserve">Adjusted net income attributable to Hydro shareholders </t>
  </si>
  <si>
    <t>Number of shares</t>
  </si>
  <si>
    <t>Adjusted earnings per share</t>
  </si>
  <si>
    <t>June 30 2026</t>
  </si>
  <si>
    <t>June 30 2025</t>
  </si>
  <si>
    <t>Short-term investments ¹⁾</t>
  </si>
  <si>
    <t>Short-term debt</t>
  </si>
  <si>
    <t>Collateral for long-term liabilities and derivatives</t>
  </si>
  <si>
    <t>Net debt</t>
  </si>
  <si>
    <t>Collateral for short-term and long-term liabilities ²⁾</t>
  </si>
  <si>
    <t>Cash and cash equivalents and short-term investments in captive insurance company ³⁾</t>
  </si>
  <si>
    <t>Net pension asset (obligation) at fair value, net of expected income tax benefit ⁴⁾</t>
  </si>
  <si>
    <t>Short- and long-term provisions net of expected income tax benefit, and other liabilities ⁵⁾</t>
  </si>
  <si>
    <t>Adjusted net debt</t>
  </si>
  <si>
    <t>First quarter 2026</t>
  </si>
  <si>
    <t>Fourth quarter 2025</t>
  </si>
  <si>
    <t>Adjusted EBIT ¹⁾</t>
  </si>
  <si>
    <t>Adjusted Income tax expense ²⁾</t>
  </si>
  <si>
    <t>Adjusted EBIT after tax</t>
  </si>
  <si>
    <t>Sep 30 2026</t>
  </si>
  <si>
    <t>Jun 30 2026</t>
  </si>
  <si>
    <t>Mar 31 2026</t>
  </si>
  <si>
    <t>Dec 31 2025</t>
  </si>
  <si>
    <t>Current assets ¹⁾</t>
  </si>
  <si>
    <t>Other non-current assets ²⁾</t>
  </si>
  <si>
    <t>Current liabilities ³⁾</t>
  </si>
  <si>
    <t>Non-current liabilities ³⁾</t>
  </si>
  <si>
    <t>Capital Employed</t>
  </si>
  <si>
    <t xml:space="preserve">Adjusted EBIT after tax twelve months ending </t>
  </si>
  <si>
    <t xml:space="preserve">Average capital employed four quarters ending </t>
  </si>
  <si>
    <t>Adjusted Return on average Capital Employed (RoaCE), last twelve months ¹⁾</t>
  </si>
  <si>
    <t>Net cash provided by operating activities ¹⁾</t>
  </si>
  <si>
    <t>Adjusted for changes in collateral ²⁾</t>
  </si>
  <si>
    <t>Adjusted for net (sales) purchases of trading securities ³⁾</t>
  </si>
  <si>
    <t>Net cash used in investing activities ¹⁾</t>
  </si>
  <si>
    <t>Adjusted for purchases of short-term investments ¹⁾</t>
  </si>
  <si>
    <t>Adjusted for sales of short-term investments ¹⁾</t>
  </si>
  <si>
    <t>Free cash flow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8">
    <numFmt numFmtId="164" formatCode="&quot;&quot;* #,##0_);&quot;&quot;* \(#,##0\);&quot;&quot;* &quot;-&quot;_);_(@_)"/>
    <numFmt numFmtId="165" formatCode="#0_)&quot; &quot;%;\(#0\)&quot; &quot;%;&quot;-&quot;_)&quot; &quot;\%;_(@_)"/>
    <numFmt numFmtId="166" formatCode="&quot;&quot;* #,##0.00_);&quot;&quot;* \(#,##0.00\);&quot;&quot;* &quot;-&quot;_);_(@_)"/>
    <numFmt numFmtId="167" formatCode="#0_)%;\(#0\)%;#0_)%;_(@_)"/>
    <numFmt numFmtId="168" formatCode="&quot;&quot;* #,##0_);&quot;&quot;* \(#,##0\);&quot;&quot;* #,##0_);_(@_)"/>
    <numFmt numFmtId="169" formatCode="#0_)&quot; &quot;%;\(#0\)&quot; &quot;%;#0_)&quot; &quot;%;_(@_)"/>
    <numFmt numFmtId="170" formatCode="#0;&quot;-&quot;#0;#0;_(@_)"/>
    <numFmt numFmtId="171" formatCode="#0.0_)%;\(#0.0\)%;#0.0_)%;_(@_)"/>
  </numFmts>
  <fonts count="12" x14ac:knownFonts="1">
    <font>
      <sz val="10"/>
      <name val="Arial"/>
    </font>
    <font>
      <sz val="10"/>
      <color rgb="FF000000"/>
      <name val="Arial"/>
      <family val="2"/>
    </font>
    <font>
      <sz val="12"/>
      <color rgb="FF000000"/>
      <name val="Arial"/>
      <family val="2"/>
    </font>
    <font>
      <b/>
      <sz val="18"/>
      <color rgb="FF000000"/>
      <name val="Arial"/>
      <family val="2"/>
    </font>
    <font>
      <b/>
      <sz val="16"/>
      <color rgb="FF000000"/>
      <name val="Arial"/>
      <family val="2"/>
    </font>
    <font>
      <sz val="14"/>
      <color rgb="FF000000"/>
      <name val="Arial"/>
      <family val="2"/>
    </font>
    <font>
      <sz val="7"/>
      <color rgb="FF000000"/>
      <name val="Arial"/>
      <family val="2"/>
    </font>
    <font>
      <b/>
      <sz val="7"/>
      <color rgb="FF000000"/>
      <name val="Arial"/>
      <family val="2"/>
    </font>
    <font>
      <i/>
      <sz val="7"/>
      <color rgb="FF000000"/>
      <name val="Arial"/>
      <family val="2"/>
    </font>
    <font>
      <b/>
      <i/>
      <sz val="7"/>
      <color rgb="FF000000"/>
      <name val="Arial"/>
      <family val="2"/>
    </font>
    <font>
      <b/>
      <vertAlign val="superscript"/>
      <sz val="7"/>
      <color rgb="FF000000"/>
      <name val="Arial"/>
      <family val="2"/>
    </font>
    <font>
      <sz val="8"/>
      <name val="Arial"/>
      <family val="2"/>
    </font>
  </fonts>
  <fills count="7">
    <fill>
      <patternFill patternType="none"/>
    </fill>
    <fill>
      <patternFill patternType="gray125"/>
    </fill>
    <fill>
      <patternFill patternType="solid">
        <fgColor rgb="FFF2F2F2"/>
        <bgColor indexed="64"/>
      </patternFill>
    </fill>
    <fill>
      <patternFill patternType="solid">
        <fgColor rgb="FFDEDEDE"/>
        <bgColor indexed="64"/>
      </patternFill>
    </fill>
    <fill>
      <patternFill patternType="solid">
        <fgColor rgb="FFDBDBDB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theme="0" tint="-0.14999847407452621"/>
        <bgColor indexed="64"/>
      </patternFill>
    </fill>
  </fills>
  <borders count="5">
    <border>
      <left/>
      <right/>
      <top/>
      <bottom/>
      <diagonal/>
    </border>
    <border>
      <left/>
      <right/>
      <top/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/>
      <top style="thin">
        <color indexed="64"/>
      </top>
      <bottom style="thin">
        <color rgb="FF000000"/>
      </bottom>
      <diagonal/>
    </border>
  </borders>
  <cellStyleXfs count="6">
    <xf numFmtId="0" fontId="0" fillId="0" borderId="0"/>
    <xf numFmtId="0" fontId="1" fillId="0" borderId="0" applyBorder="0">
      <alignment wrapText="1"/>
    </xf>
    <xf numFmtId="0" fontId="2" fillId="0" borderId="0" applyBorder="0">
      <alignment wrapText="1"/>
    </xf>
    <xf numFmtId="0" fontId="3" fillId="0" borderId="0" applyBorder="0">
      <alignment wrapText="1"/>
    </xf>
    <xf numFmtId="0" fontId="4" fillId="0" borderId="0" applyBorder="0">
      <alignment wrapText="1"/>
    </xf>
    <xf numFmtId="0" fontId="5" fillId="0" borderId="0" applyBorder="0">
      <alignment wrapText="1"/>
    </xf>
  </cellStyleXfs>
  <cellXfs count="88">
    <xf numFmtId="0" fontId="0" fillId="0" borderId="0" xfId="0"/>
    <xf numFmtId="0" fontId="6" fillId="0" borderId="1" xfId="0" applyFont="1" applyBorder="1" applyAlignment="1">
      <alignment wrapText="1"/>
    </xf>
    <xf numFmtId="0" fontId="7" fillId="2" borderId="1" xfId="0" applyFont="1" applyFill="1" applyBorder="1" applyAlignment="1">
      <alignment horizontal="right" wrapText="1"/>
    </xf>
    <xf numFmtId="0" fontId="6" fillId="0" borderId="1" xfId="0" applyFont="1" applyBorder="1" applyAlignment="1">
      <alignment horizontal="right" wrapText="1"/>
    </xf>
    <xf numFmtId="0" fontId="8" fillId="0" borderId="0" xfId="0" applyFont="1" applyAlignment="1">
      <alignment wrapText="1"/>
    </xf>
    <xf numFmtId="0" fontId="6" fillId="0" borderId="2" xfId="0" applyFont="1" applyBorder="1" applyAlignment="1">
      <alignment wrapText="1"/>
    </xf>
    <xf numFmtId="0" fontId="6" fillId="2" borderId="2" xfId="0" applyFont="1" applyFill="1" applyBorder="1" applyAlignment="1">
      <alignment wrapText="1"/>
    </xf>
    <xf numFmtId="0" fontId="6" fillId="0" borderId="2" xfId="0" applyFont="1" applyBorder="1" applyAlignment="1">
      <alignment horizontal="right" wrapText="1"/>
    </xf>
    <xf numFmtId="164" fontId="6" fillId="2" borderId="1" xfId="0" applyNumberFormat="1" applyFont="1" applyFill="1" applyBorder="1" applyAlignment="1">
      <alignment wrapText="1"/>
    </xf>
    <xf numFmtId="164" fontId="6" fillId="0" borderId="1" xfId="0" applyNumberFormat="1" applyFont="1" applyBorder="1" applyAlignment="1">
      <alignment wrapText="1"/>
    </xf>
    <xf numFmtId="165" fontId="6" fillId="0" borderId="1" xfId="0" applyNumberFormat="1" applyFont="1" applyBorder="1" applyAlignment="1">
      <alignment horizontal="right" wrapText="1"/>
    </xf>
    <xf numFmtId="164" fontId="6" fillId="2" borderId="2" xfId="0" applyNumberFormat="1" applyFont="1" applyFill="1" applyBorder="1" applyAlignment="1">
      <alignment wrapText="1"/>
    </xf>
    <xf numFmtId="164" fontId="6" fillId="0" borderId="2" xfId="0" applyNumberFormat="1" applyFont="1" applyBorder="1" applyAlignment="1">
      <alignment wrapText="1"/>
    </xf>
    <xf numFmtId="165" fontId="6" fillId="0" borderId="2" xfId="0" applyNumberFormat="1" applyFont="1" applyBorder="1" applyAlignment="1">
      <alignment horizontal="right" wrapText="1"/>
    </xf>
    <xf numFmtId="0" fontId="6" fillId="0" borderId="3" xfId="0" applyFont="1" applyBorder="1" applyAlignment="1">
      <alignment wrapText="1"/>
    </xf>
    <xf numFmtId="164" fontId="6" fillId="2" borderId="3" xfId="0" applyNumberFormat="1" applyFont="1" applyFill="1" applyBorder="1" applyAlignment="1">
      <alignment wrapText="1"/>
    </xf>
    <xf numFmtId="164" fontId="6" fillId="0" borderId="3" xfId="0" applyNumberFormat="1" applyFont="1" applyBorder="1" applyAlignment="1">
      <alignment wrapText="1"/>
    </xf>
    <xf numFmtId="165" fontId="6" fillId="0" borderId="3" xfId="0" applyNumberFormat="1" applyFont="1" applyBorder="1" applyAlignment="1">
      <alignment horizontal="right" wrapText="1"/>
    </xf>
    <xf numFmtId="0" fontId="6" fillId="2" borderId="0" xfId="0" applyFont="1" applyFill="1" applyAlignment="1">
      <alignment wrapText="1"/>
    </xf>
    <xf numFmtId="0" fontId="6" fillId="0" borderId="0" xfId="0" applyFont="1" applyAlignment="1">
      <alignment wrapText="1"/>
    </xf>
    <xf numFmtId="0" fontId="6" fillId="0" borderId="0" xfId="0" applyFont="1" applyAlignment="1">
      <alignment horizontal="right" wrapText="1"/>
    </xf>
    <xf numFmtId="164" fontId="6" fillId="2" borderId="0" xfId="0" applyNumberFormat="1" applyFont="1" applyFill="1" applyAlignment="1">
      <alignment wrapText="1"/>
    </xf>
    <xf numFmtId="164" fontId="6" fillId="0" borderId="0" xfId="0" applyNumberFormat="1" applyFont="1" applyAlignment="1">
      <alignment wrapText="1"/>
    </xf>
    <xf numFmtId="165" fontId="6" fillId="0" borderId="0" xfId="0" applyNumberFormat="1" applyFont="1" applyAlignment="1">
      <alignment horizontal="right" wrapText="1"/>
    </xf>
    <xf numFmtId="0" fontId="6" fillId="0" borderId="3" xfId="0" applyFont="1" applyBorder="1" applyAlignment="1">
      <alignment horizontal="right" wrapText="1"/>
    </xf>
    <xf numFmtId="0" fontId="6" fillId="3" borderId="0" xfId="0" applyFont="1" applyFill="1" applyAlignment="1">
      <alignment wrapText="1"/>
    </xf>
    <xf numFmtId="164" fontId="6" fillId="3" borderId="0" xfId="0" applyNumberFormat="1" applyFont="1" applyFill="1" applyAlignment="1">
      <alignment wrapText="1"/>
    </xf>
    <xf numFmtId="166" fontId="6" fillId="2" borderId="0" xfId="0" applyNumberFormat="1" applyFont="1" applyFill="1" applyAlignment="1">
      <alignment wrapText="1"/>
    </xf>
    <xf numFmtId="166" fontId="6" fillId="0" borderId="0" xfId="0" applyNumberFormat="1" applyFont="1" applyAlignment="1">
      <alignment wrapText="1"/>
    </xf>
    <xf numFmtId="166" fontId="6" fillId="2" borderId="3" xfId="0" applyNumberFormat="1" applyFont="1" applyFill="1" applyBorder="1" applyAlignment="1">
      <alignment wrapText="1"/>
    </xf>
    <xf numFmtId="166" fontId="6" fillId="0" borderId="3" xfId="0" applyNumberFormat="1" applyFont="1" applyBorder="1" applyAlignment="1">
      <alignment wrapText="1"/>
    </xf>
    <xf numFmtId="0" fontId="8" fillId="0" borderId="1" xfId="0" applyFont="1" applyBorder="1" applyAlignment="1">
      <alignment wrapText="1"/>
    </xf>
    <xf numFmtId="0" fontId="6" fillId="2" borderId="1" xfId="0" applyFont="1" applyFill="1" applyBorder="1" applyAlignment="1">
      <alignment wrapText="1"/>
    </xf>
    <xf numFmtId="0" fontId="1" fillId="0" borderId="2" xfId="0" applyFont="1" applyBorder="1" applyAlignment="1">
      <alignment wrapText="1"/>
    </xf>
    <xf numFmtId="164" fontId="6" fillId="4" borderId="0" xfId="0" applyNumberFormat="1" applyFont="1" applyFill="1" applyAlignment="1">
      <alignment wrapText="1"/>
    </xf>
    <xf numFmtId="0" fontId="7" fillId="0" borderId="2" xfId="0" applyFont="1" applyBorder="1" applyAlignment="1">
      <alignment wrapText="1"/>
    </xf>
    <xf numFmtId="164" fontId="7" fillId="2" borderId="2" xfId="0" applyNumberFormat="1" applyFont="1" applyFill="1" applyBorder="1" applyAlignment="1">
      <alignment wrapText="1"/>
    </xf>
    <xf numFmtId="164" fontId="7" fillId="0" borderId="2" xfId="0" applyNumberFormat="1" applyFont="1" applyBorder="1" applyAlignment="1">
      <alignment wrapText="1"/>
    </xf>
    <xf numFmtId="0" fontId="7" fillId="0" borderId="3" xfId="0" applyFont="1" applyBorder="1" applyAlignment="1">
      <alignment wrapText="1"/>
    </xf>
    <xf numFmtId="164" fontId="7" fillId="2" borderId="3" xfId="0" applyNumberFormat="1" applyFont="1" applyFill="1" applyBorder="1" applyAlignment="1">
      <alignment wrapText="1"/>
    </xf>
    <xf numFmtId="164" fontId="7" fillId="0" borderId="3" xfId="0" applyNumberFormat="1" applyFont="1" applyBorder="1" applyAlignment="1">
      <alignment wrapText="1"/>
    </xf>
    <xf numFmtId="167" fontId="6" fillId="2" borderId="1" xfId="0" applyNumberFormat="1" applyFont="1" applyFill="1" applyBorder="1" applyAlignment="1">
      <alignment wrapText="1"/>
    </xf>
    <xf numFmtId="167" fontId="6" fillId="0" borderId="1" xfId="0" applyNumberFormat="1" applyFont="1" applyBorder="1" applyAlignment="1">
      <alignment wrapText="1"/>
    </xf>
    <xf numFmtId="0" fontId="6" fillId="0" borderId="1" xfId="0" applyFont="1" applyBorder="1" applyAlignment="1">
      <alignment horizontal="left" wrapText="1"/>
    </xf>
    <xf numFmtId="168" fontId="6" fillId="2" borderId="0" xfId="0" applyNumberFormat="1" applyFont="1" applyFill="1" applyAlignment="1">
      <alignment wrapText="1"/>
    </xf>
    <xf numFmtId="168" fontId="6" fillId="0" borderId="0" xfId="0" applyNumberFormat="1" applyFont="1" applyAlignment="1">
      <alignment wrapText="1"/>
    </xf>
    <xf numFmtId="169" fontId="6" fillId="0" borderId="0" xfId="0" applyNumberFormat="1" applyFont="1" applyAlignment="1">
      <alignment horizontal="right" wrapText="1"/>
    </xf>
    <xf numFmtId="167" fontId="6" fillId="0" borderId="0" xfId="0" applyNumberFormat="1" applyFont="1" applyAlignment="1">
      <alignment horizontal="right" wrapText="1"/>
    </xf>
    <xf numFmtId="0" fontId="8" fillId="0" borderId="1" xfId="0" applyFont="1" applyBorder="1" applyAlignment="1">
      <alignment horizontal="left" wrapText="1"/>
    </xf>
    <xf numFmtId="168" fontId="6" fillId="2" borderId="1" xfId="0" applyNumberFormat="1" applyFont="1" applyFill="1" applyBorder="1" applyAlignment="1">
      <alignment wrapText="1"/>
    </xf>
    <xf numFmtId="168" fontId="6" fillId="0" borderId="1" xfId="0" applyNumberFormat="1" applyFont="1" applyBorder="1" applyAlignment="1">
      <alignment wrapText="1"/>
    </xf>
    <xf numFmtId="169" fontId="6" fillId="0" borderId="1" xfId="0" applyNumberFormat="1" applyFont="1" applyBorder="1" applyAlignment="1">
      <alignment horizontal="right" wrapText="1"/>
    </xf>
    <xf numFmtId="0" fontId="7" fillId="0" borderId="1" xfId="0" applyFont="1" applyBorder="1" applyAlignment="1">
      <alignment wrapText="1"/>
    </xf>
    <xf numFmtId="0" fontId="6" fillId="0" borderId="3" xfId="0" applyFont="1" applyBorder="1" applyAlignment="1">
      <alignment horizontal="left" wrapText="1"/>
    </xf>
    <xf numFmtId="0" fontId="7" fillId="0" borderId="3" xfId="0" applyFont="1" applyBorder="1" applyAlignment="1">
      <alignment horizontal="right" wrapText="1"/>
    </xf>
    <xf numFmtId="170" fontId="6" fillId="0" borderId="0" xfId="0" applyNumberFormat="1" applyFont="1" applyAlignment="1">
      <alignment wrapText="1"/>
    </xf>
    <xf numFmtId="170" fontId="6" fillId="0" borderId="1" xfId="0" applyNumberFormat="1" applyFont="1" applyBorder="1" applyAlignment="1">
      <alignment wrapText="1"/>
    </xf>
    <xf numFmtId="0" fontId="6" fillId="0" borderId="2" xfId="0" applyFont="1" applyBorder="1" applyAlignment="1">
      <alignment horizontal="left" wrapText="1"/>
    </xf>
    <xf numFmtId="0" fontId="6" fillId="2" borderId="3" xfId="0" applyFont="1" applyFill="1" applyBorder="1" applyAlignment="1">
      <alignment wrapText="1"/>
    </xf>
    <xf numFmtId="166" fontId="6" fillId="2" borderId="1" xfId="0" applyNumberFormat="1" applyFont="1" applyFill="1" applyBorder="1" applyAlignment="1">
      <alignment wrapText="1"/>
    </xf>
    <xf numFmtId="166" fontId="6" fillId="0" borderId="1" xfId="0" applyNumberFormat="1" applyFont="1" applyBorder="1" applyAlignment="1">
      <alignment wrapText="1"/>
    </xf>
    <xf numFmtId="0" fontId="7" fillId="0" borderId="2" xfId="0" applyFont="1" applyBorder="1" applyAlignment="1">
      <alignment horizontal="left" wrapText="1"/>
    </xf>
    <xf numFmtId="0" fontId="6" fillId="2" borderId="2" xfId="0" applyFont="1" applyFill="1" applyBorder="1" applyAlignment="1">
      <alignment horizontal="right" wrapText="1"/>
    </xf>
    <xf numFmtId="0" fontId="7" fillId="0" borderId="0" xfId="0" applyFont="1" applyAlignment="1">
      <alignment horizontal="left" wrapText="1"/>
    </xf>
    <xf numFmtId="0" fontId="6" fillId="0" borderId="0" xfId="0" applyFont="1" applyAlignment="1">
      <alignment horizontal="left" wrapText="1"/>
    </xf>
    <xf numFmtId="167" fontId="6" fillId="0" borderId="1" xfId="0" applyNumberFormat="1" applyFont="1" applyBorder="1" applyAlignment="1">
      <alignment horizontal="right" wrapText="1"/>
    </xf>
    <xf numFmtId="164" fontId="7" fillId="2" borderId="1" xfId="0" applyNumberFormat="1" applyFont="1" applyFill="1" applyBorder="1" applyAlignment="1">
      <alignment wrapText="1"/>
    </xf>
    <xf numFmtId="164" fontId="7" fillId="0" borderId="1" xfId="0" applyNumberFormat="1" applyFont="1" applyBorder="1" applyAlignment="1">
      <alignment wrapText="1"/>
    </xf>
    <xf numFmtId="0" fontId="7" fillId="0" borderId="0" xfId="0" applyFont="1" applyAlignment="1">
      <alignment wrapText="1"/>
    </xf>
    <xf numFmtId="0" fontId="9" fillId="0" borderId="0" xfId="0" applyFont="1" applyAlignment="1">
      <alignment wrapText="1"/>
    </xf>
    <xf numFmtId="0" fontId="6" fillId="0" borderId="0" xfId="0" applyFont="1" applyAlignment="1">
      <alignment vertical="center" wrapText="1"/>
    </xf>
    <xf numFmtId="0" fontId="6" fillId="5" borderId="0" xfId="0" applyFont="1" applyFill="1" applyAlignment="1">
      <alignment vertical="center" wrapText="1"/>
    </xf>
    <xf numFmtId="0" fontId="6" fillId="5" borderId="1" xfId="0" applyFont="1" applyFill="1" applyBorder="1" applyAlignment="1">
      <alignment horizontal="left" vertical="center" wrapText="1"/>
    </xf>
    <xf numFmtId="166" fontId="7" fillId="0" borderId="1" xfId="0" applyNumberFormat="1" applyFont="1" applyBorder="1" applyAlignment="1">
      <alignment wrapText="1"/>
    </xf>
    <xf numFmtId="0" fontId="7" fillId="0" borderId="1" xfId="0" applyFont="1" applyBorder="1" applyAlignment="1">
      <alignment horizontal="right" wrapText="1"/>
    </xf>
    <xf numFmtId="165" fontId="7" fillId="0" borderId="1" xfId="0" applyNumberFormat="1" applyFont="1" applyBorder="1" applyAlignment="1">
      <alignment horizontal="right" wrapText="1"/>
    </xf>
    <xf numFmtId="166" fontId="7" fillId="2" borderId="1" xfId="0" applyNumberFormat="1" applyFont="1" applyFill="1" applyBorder="1" applyAlignment="1">
      <alignment wrapText="1"/>
    </xf>
    <xf numFmtId="0" fontId="6" fillId="2" borderId="1" xfId="0" applyFont="1" applyFill="1" applyBorder="1" applyAlignment="1">
      <alignment horizontal="right" wrapText="1"/>
    </xf>
    <xf numFmtId="168" fontId="7" fillId="2" borderId="3" xfId="0" applyNumberFormat="1" applyFont="1" applyFill="1" applyBorder="1" applyAlignment="1">
      <alignment wrapText="1"/>
    </xf>
    <xf numFmtId="168" fontId="7" fillId="0" borderId="3" xfId="0" applyNumberFormat="1" applyFont="1" applyBorder="1" applyAlignment="1">
      <alignment wrapText="1"/>
    </xf>
    <xf numFmtId="0" fontId="6" fillId="5" borderId="1" xfId="0" applyFont="1" applyFill="1" applyBorder="1" applyAlignment="1">
      <alignment wrapText="1"/>
    </xf>
    <xf numFmtId="0" fontId="6" fillId="5" borderId="1" xfId="0" applyFont="1" applyFill="1" applyBorder="1" applyAlignment="1">
      <alignment horizontal="right" wrapText="1"/>
    </xf>
    <xf numFmtId="0" fontId="6" fillId="5" borderId="2" xfId="0" applyFont="1" applyFill="1" applyBorder="1" applyAlignment="1">
      <alignment wrapText="1"/>
    </xf>
    <xf numFmtId="171" fontId="6" fillId="2" borderId="3" xfId="0" applyNumberFormat="1" applyFont="1" applyFill="1" applyBorder="1" applyAlignment="1">
      <alignment wrapText="1"/>
    </xf>
    <xf numFmtId="171" fontId="6" fillId="0" borderId="3" xfId="0" applyNumberFormat="1" applyFont="1" applyBorder="1" applyAlignment="1">
      <alignment wrapText="1"/>
    </xf>
    <xf numFmtId="171" fontId="6" fillId="0" borderId="3" xfId="0" applyNumberFormat="1" applyFont="1" applyBorder="1" applyAlignment="1">
      <alignment horizontal="right" wrapText="1"/>
    </xf>
    <xf numFmtId="0" fontId="7" fillId="0" borderId="4" xfId="0" applyFont="1" applyBorder="1" applyAlignment="1">
      <alignment wrapText="1"/>
    </xf>
    <xf numFmtId="0" fontId="6" fillId="6" borderId="0" xfId="0" applyFont="1" applyFill="1" applyAlignment="1">
      <alignment vertical="center" wrapText="1"/>
    </xf>
  </cellXfs>
  <cellStyles count="6">
    <cellStyle name="Heading 1" xfId="3" xr:uid="{00000000-0005-0000-0000-000003000000}"/>
    <cellStyle name="Heading 2" xfId="4" xr:uid="{00000000-0005-0000-0000-000004000000}"/>
    <cellStyle name="Heading 3" xfId="5" xr:uid="{00000000-0005-0000-0000-000005000000}"/>
    <cellStyle name="Normal" xfId="0" builtinId="0"/>
    <cellStyle name="Normal 2" xfId="2" xr:uid="{00000000-0005-0000-0000-000002000000}"/>
    <cellStyle name="Table (Normal)" xfId="1" xr:uid="{00000000-0005-0000-0000-000001000000}"/>
  </cellStyles>
  <dxfs count="0"/>
  <tableStyles count="0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customXml" Target="../customXml/item3.xml"/><Relationship Id="rId21" Type="http://schemas.openxmlformats.org/officeDocument/2006/relationships/worksheet" Target="worksheets/sheet21.xml"/><Relationship Id="rId34" Type="http://schemas.openxmlformats.org/officeDocument/2006/relationships/theme" Target="theme/theme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customXml" Target="../customXml/item1.xml"/><Relationship Id="rId40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styles" Target="style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I30"/>
  <sheetViews>
    <sheetView showRuler="0" workbookViewId="0">
      <selection activeCell="K3" sqref="K3"/>
    </sheetView>
  </sheetViews>
  <sheetFormatPr defaultColWidth="13.33203125" defaultRowHeight="13.2" x14ac:dyDescent="0.25"/>
  <cols>
    <col min="1" max="1" width="50.88671875" customWidth="1"/>
    <col min="2" max="2" width="11" customWidth="1"/>
    <col min="3" max="9" width="11.109375" customWidth="1"/>
  </cols>
  <sheetData>
    <row r="1" spans="1:9" ht="19.95" customHeight="1" x14ac:dyDescent="0.25">
      <c r="A1" s="1" t="s">
        <v>0</v>
      </c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7"/>
      <c r="E2" s="5"/>
      <c r="F2" s="7"/>
      <c r="G2" s="6"/>
      <c r="H2" s="5"/>
      <c r="I2" s="5"/>
    </row>
    <row r="3" spans="1:9" ht="12.45" customHeight="1" x14ac:dyDescent="0.25">
      <c r="A3" s="1" t="s">
        <v>9</v>
      </c>
      <c r="B3" s="8">
        <v>52128</v>
      </c>
      <c r="C3" s="9">
        <v>50546</v>
      </c>
      <c r="D3" s="10">
        <v>0.03</v>
      </c>
      <c r="E3" s="9">
        <v>56490</v>
      </c>
      <c r="F3" s="10">
        <v>-0.08</v>
      </c>
      <c r="G3" s="8">
        <v>159005</v>
      </c>
      <c r="H3" s="9">
        <v>160756</v>
      </c>
      <c r="I3" s="9">
        <v>207971</v>
      </c>
    </row>
    <row r="4" spans="1:9" ht="12.45" customHeight="1" x14ac:dyDescent="0.25">
      <c r="A4" s="5" t="s">
        <v>10</v>
      </c>
      <c r="B4" s="11">
        <v>8686</v>
      </c>
      <c r="C4" s="12">
        <v>6018</v>
      </c>
      <c r="D4" s="13">
        <v>0.44</v>
      </c>
      <c r="E4" s="12">
        <v>11616</v>
      </c>
      <c r="F4" s="13">
        <v>-0.25</v>
      </c>
      <c r="G4" s="11">
        <v>27397</v>
      </c>
      <c r="H4" s="12">
        <v>23722</v>
      </c>
      <c r="I4" s="12">
        <v>25696</v>
      </c>
    </row>
    <row r="5" spans="1:9" ht="12.45" customHeight="1" x14ac:dyDescent="0.25">
      <c r="A5" s="1" t="s">
        <v>11</v>
      </c>
      <c r="B5" s="8">
        <v>404</v>
      </c>
      <c r="C5" s="9">
        <v>-22</v>
      </c>
      <c r="D5" s="3" t="s">
        <v>12</v>
      </c>
      <c r="E5" s="9">
        <v>-2693</v>
      </c>
      <c r="F5" s="3" t="s">
        <v>12</v>
      </c>
      <c r="G5" s="8">
        <v>-717</v>
      </c>
      <c r="H5" s="9">
        <v>-419</v>
      </c>
      <c r="I5" s="9">
        <v>3193</v>
      </c>
    </row>
    <row r="6" spans="1:9" ht="12.45" customHeight="1" x14ac:dyDescent="0.25">
      <c r="A6" s="14" t="s">
        <v>13</v>
      </c>
      <c r="B6" s="15">
        <v>9089</v>
      </c>
      <c r="C6" s="16">
        <v>5996</v>
      </c>
      <c r="D6" s="17">
        <v>0.52</v>
      </c>
      <c r="E6" s="16">
        <v>8923</v>
      </c>
      <c r="F6" s="17">
        <v>0.02</v>
      </c>
      <c r="G6" s="15">
        <v>26680</v>
      </c>
      <c r="H6" s="16">
        <v>23303</v>
      </c>
      <c r="I6" s="16">
        <v>28889</v>
      </c>
    </row>
    <row r="7" spans="1:9" ht="12.45" customHeight="1" x14ac:dyDescent="0.25">
      <c r="A7" s="5"/>
      <c r="B7" s="6"/>
      <c r="C7" s="5"/>
      <c r="D7" s="7"/>
      <c r="E7" s="5"/>
      <c r="F7" s="7"/>
      <c r="G7" s="6"/>
      <c r="H7" s="5"/>
      <c r="I7" s="5"/>
    </row>
    <row r="8" spans="1:9" ht="12.45" customHeight="1" x14ac:dyDescent="0.25">
      <c r="A8" s="4" t="s">
        <v>14</v>
      </c>
      <c r="B8" s="18"/>
      <c r="C8" s="19"/>
      <c r="D8" s="20"/>
      <c r="E8" s="19"/>
      <c r="F8" s="20"/>
      <c r="G8" s="18"/>
      <c r="H8" s="19"/>
      <c r="I8" s="19"/>
    </row>
    <row r="9" spans="1:9" ht="12.45" customHeight="1" x14ac:dyDescent="0.25">
      <c r="A9" s="19" t="s">
        <v>15</v>
      </c>
      <c r="B9" s="21">
        <v>283</v>
      </c>
      <c r="C9" s="22">
        <v>1290</v>
      </c>
      <c r="D9" s="23">
        <v>-0.78</v>
      </c>
      <c r="E9" s="22">
        <v>522</v>
      </c>
      <c r="F9" s="23">
        <v>-0.46</v>
      </c>
      <c r="G9" s="21">
        <v>1552</v>
      </c>
      <c r="H9" s="22">
        <v>7946</v>
      </c>
      <c r="I9" s="22">
        <v>9339</v>
      </c>
    </row>
    <row r="10" spans="1:9" ht="12.45" customHeight="1" x14ac:dyDescent="0.25">
      <c r="A10" s="19" t="s">
        <v>16</v>
      </c>
      <c r="B10" s="21">
        <v>411</v>
      </c>
      <c r="C10" s="22">
        <v>828</v>
      </c>
      <c r="D10" s="23">
        <v>-0.5</v>
      </c>
      <c r="E10" s="22">
        <v>499</v>
      </c>
      <c r="F10" s="23">
        <v>-0.18</v>
      </c>
      <c r="G10" s="21">
        <v>1698</v>
      </c>
      <c r="H10" s="22">
        <v>3077</v>
      </c>
      <c r="I10" s="22">
        <v>4152</v>
      </c>
    </row>
    <row r="11" spans="1:9" ht="12.45" customHeight="1" x14ac:dyDescent="0.25">
      <c r="A11" s="19" t="s">
        <v>17</v>
      </c>
      <c r="B11" s="21">
        <v>7031</v>
      </c>
      <c r="C11" s="22">
        <v>2732</v>
      </c>
      <c r="D11" s="20" t="s">
        <v>12</v>
      </c>
      <c r="E11" s="22">
        <v>6421</v>
      </c>
      <c r="F11" s="23">
        <v>0.1</v>
      </c>
      <c r="G11" s="21">
        <v>18486</v>
      </c>
      <c r="H11" s="22">
        <v>7702</v>
      </c>
      <c r="I11" s="22">
        <v>11409</v>
      </c>
    </row>
    <row r="12" spans="1:9" ht="12.45" customHeight="1" x14ac:dyDescent="0.25">
      <c r="A12" s="19" t="s">
        <v>18</v>
      </c>
      <c r="B12" s="21">
        <v>125</v>
      </c>
      <c r="C12" s="22">
        <v>154</v>
      </c>
      <c r="D12" s="23">
        <v>-0.19</v>
      </c>
      <c r="E12" s="22">
        <v>32</v>
      </c>
      <c r="F12" s="20" t="s">
        <v>12</v>
      </c>
      <c r="G12" s="21">
        <v>698</v>
      </c>
      <c r="H12" s="22">
        <v>417</v>
      </c>
      <c r="I12" s="22">
        <v>360</v>
      </c>
    </row>
    <row r="13" spans="1:9" ht="12.45" customHeight="1" x14ac:dyDescent="0.25">
      <c r="A13" s="19" t="s">
        <v>19</v>
      </c>
      <c r="B13" s="21">
        <v>1189</v>
      </c>
      <c r="C13" s="22">
        <v>1107</v>
      </c>
      <c r="D13" s="23">
        <v>7.0000000000000007E-2</v>
      </c>
      <c r="E13" s="22">
        <v>1463</v>
      </c>
      <c r="F13" s="23">
        <v>-0.19</v>
      </c>
      <c r="G13" s="21">
        <v>3951</v>
      </c>
      <c r="H13" s="22">
        <v>3541</v>
      </c>
      <c r="I13" s="22">
        <v>3479</v>
      </c>
    </row>
    <row r="14" spans="1:9" ht="12.45" customHeight="1" x14ac:dyDescent="0.25">
      <c r="A14" s="1" t="s">
        <v>20</v>
      </c>
      <c r="B14" s="8">
        <v>50</v>
      </c>
      <c r="C14" s="9">
        <v>-115</v>
      </c>
      <c r="D14" s="3" t="s">
        <v>12</v>
      </c>
      <c r="E14" s="9">
        <v>-13</v>
      </c>
      <c r="F14" s="3" t="s">
        <v>12</v>
      </c>
      <c r="G14" s="8">
        <v>296</v>
      </c>
      <c r="H14" s="9">
        <v>621</v>
      </c>
      <c r="I14" s="9">
        <v>151</v>
      </c>
    </row>
    <row r="15" spans="1:9" ht="12.45" customHeight="1" x14ac:dyDescent="0.25">
      <c r="A15" s="14" t="s">
        <v>13</v>
      </c>
      <c r="B15" s="15">
        <v>9089</v>
      </c>
      <c r="C15" s="16">
        <v>5996</v>
      </c>
      <c r="D15" s="17">
        <v>0.52</v>
      </c>
      <c r="E15" s="16">
        <v>8923</v>
      </c>
      <c r="F15" s="17">
        <v>0.02</v>
      </c>
      <c r="G15" s="15">
        <v>26680</v>
      </c>
      <c r="H15" s="16">
        <v>23303</v>
      </c>
      <c r="I15" s="16">
        <v>28889</v>
      </c>
    </row>
    <row r="16" spans="1:9" ht="12.45" customHeight="1" x14ac:dyDescent="0.25">
      <c r="A16" s="5"/>
      <c r="B16" s="6"/>
      <c r="C16" s="5"/>
      <c r="D16" s="7"/>
      <c r="E16" s="5"/>
      <c r="F16" s="7"/>
      <c r="G16" s="6"/>
      <c r="H16" s="5"/>
      <c r="I16" s="5"/>
    </row>
    <row r="17" spans="1:9" ht="12.45" customHeight="1" x14ac:dyDescent="0.25">
      <c r="A17" s="19" t="s">
        <v>21</v>
      </c>
      <c r="B17" s="21">
        <v>5915</v>
      </c>
      <c r="C17" s="22">
        <v>3491</v>
      </c>
      <c r="D17" s="23">
        <v>0.69000000000000006</v>
      </c>
      <c r="E17" s="22">
        <v>8609</v>
      </c>
      <c r="F17" s="23">
        <v>-0.31</v>
      </c>
      <c r="G17" s="21">
        <v>18920</v>
      </c>
      <c r="H17" s="22">
        <v>15881</v>
      </c>
      <c r="I17" s="22">
        <v>14401</v>
      </c>
    </row>
    <row r="18" spans="1:9" ht="12.45" customHeight="1" x14ac:dyDescent="0.25">
      <c r="A18" s="1" t="s">
        <v>22</v>
      </c>
      <c r="B18" s="8">
        <v>6388</v>
      </c>
      <c r="C18" s="9">
        <v>3510</v>
      </c>
      <c r="D18" s="10">
        <v>0.82000000000000006</v>
      </c>
      <c r="E18" s="9">
        <v>6253</v>
      </c>
      <c r="F18" s="10">
        <v>0.02</v>
      </c>
      <c r="G18" s="8">
        <v>18716</v>
      </c>
      <c r="H18" s="9">
        <v>15810</v>
      </c>
      <c r="I18" s="9">
        <v>18663</v>
      </c>
    </row>
    <row r="19" spans="1:9" ht="12.45" customHeight="1" x14ac:dyDescent="0.25">
      <c r="A19" s="5"/>
      <c r="B19" s="6"/>
      <c r="C19" s="5"/>
      <c r="D19" s="7"/>
      <c r="E19" s="5"/>
      <c r="F19" s="7"/>
      <c r="G19" s="6"/>
      <c r="H19" s="5"/>
      <c r="I19" s="5"/>
    </row>
    <row r="20" spans="1:9" ht="12.45" customHeight="1" x14ac:dyDescent="0.25">
      <c r="A20" s="1" t="s">
        <v>23</v>
      </c>
      <c r="B20" s="8">
        <v>5263</v>
      </c>
      <c r="C20" s="9">
        <v>2149</v>
      </c>
      <c r="D20" s="3" t="s">
        <v>12</v>
      </c>
      <c r="E20" s="9">
        <v>5965</v>
      </c>
      <c r="F20" s="10">
        <v>-0.12</v>
      </c>
      <c r="G20" s="8">
        <v>15569</v>
      </c>
      <c r="H20" s="9">
        <v>10460</v>
      </c>
      <c r="I20" s="9">
        <v>8304</v>
      </c>
    </row>
    <row r="21" spans="1:9" ht="12.45" customHeight="1" x14ac:dyDescent="0.25">
      <c r="A21" s="14" t="s">
        <v>24</v>
      </c>
      <c r="B21" s="15">
        <v>4372</v>
      </c>
      <c r="C21" s="16">
        <v>1907</v>
      </c>
      <c r="D21" s="24" t="s">
        <v>12</v>
      </c>
      <c r="E21" s="16">
        <v>4601</v>
      </c>
      <c r="F21" s="17">
        <v>-0.05</v>
      </c>
      <c r="G21" s="15">
        <v>13035</v>
      </c>
      <c r="H21" s="16">
        <v>9483</v>
      </c>
      <c r="I21" s="16">
        <v>11155</v>
      </c>
    </row>
    <row r="22" spans="1:9" ht="12.45" customHeight="1" x14ac:dyDescent="0.25">
      <c r="A22" s="5"/>
      <c r="B22" s="6"/>
      <c r="C22" s="5"/>
      <c r="D22" s="7"/>
      <c r="E22" s="5"/>
      <c r="F22" s="7"/>
      <c r="G22" s="6"/>
      <c r="H22" s="5"/>
      <c r="I22" s="5"/>
    </row>
    <row r="23" spans="1:9" ht="12.45" customHeight="1" x14ac:dyDescent="0.25">
      <c r="A23" s="19" t="s">
        <v>25</v>
      </c>
      <c r="B23" s="27">
        <v>2.73</v>
      </c>
      <c r="C23" s="28">
        <v>1.1200000000000001</v>
      </c>
      <c r="D23" s="20" t="s">
        <v>12</v>
      </c>
      <c r="E23" s="28">
        <v>2.9</v>
      </c>
      <c r="F23" s="23">
        <v>-0.06</v>
      </c>
      <c r="G23" s="27">
        <v>7.79</v>
      </c>
      <c r="H23" s="28">
        <v>4.6100000000000003</v>
      </c>
      <c r="I23" s="28">
        <v>3.41</v>
      </c>
    </row>
    <row r="24" spans="1:9" ht="12.45" customHeight="1" x14ac:dyDescent="0.25">
      <c r="A24" s="14" t="s">
        <v>26</v>
      </c>
      <c r="B24" s="29">
        <v>2.2799999999999998</v>
      </c>
      <c r="C24" s="30">
        <v>1.02</v>
      </c>
      <c r="D24" s="24" t="s">
        <v>12</v>
      </c>
      <c r="E24" s="30">
        <v>2.21</v>
      </c>
      <c r="F24" s="17">
        <v>0.03</v>
      </c>
      <c r="G24" s="29">
        <v>6.56</v>
      </c>
      <c r="H24" s="30">
        <v>4.33</v>
      </c>
      <c r="I24" s="30">
        <v>5.0199999999999996</v>
      </c>
    </row>
    <row r="25" spans="1:9" ht="12.45" customHeight="1" x14ac:dyDescent="0.25">
      <c r="A25" s="5"/>
      <c r="B25" s="6"/>
      <c r="C25" s="5"/>
      <c r="D25" s="7"/>
      <c r="E25" s="5"/>
      <c r="F25" s="7"/>
      <c r="G25" s="6"/>
      <c r="H25" s="5"/>
      <c r="I25" s="5"/>
    </row>
    <row r="26" spans="1:9" ht="12.45" customHeight="1" x14ac:dyDescent="0.25">
      <c r="A26" s="31" t="s">
        <v>27</v>
      </c>
      <c r="B26" s="32"/>
      <c r="C26" s="1"/>
      <c r="D26" s="3"/>
      <c r="E26" s="1"/>
      <c r="F26" s="3"/>
      <c r="G26" s="32"/>
      <c r="H26" s="1"/>
      <c r="I26" s="1"/>
    </row>
    <row r="27" spans="1:9" ht="12.45" customHeight="1" x14ac:dyDescent="0.25">
      <c r="A27" s="5" t="s">
        <v>28</v>
      </c>
      <c r="B27" s="11">
        <v>3519</v>
      </c>
      <c r="C27" s="12">
        <v>3107</v>
      </c>
      <c r="D27" s="13">
        <v>0.13</v>
      </c>
      <c r="E27" s="12">
        <v>3456</v>
      </c>
      <c r="F27" s="13">
        <v>0.02</v>
      </c>
      <c r="G27" s="11">
        <v>9146</v>
      </c>
      <c r="H27" s="12">
        <v>8275</v>
      </c>
      <c r="I27" s="12">
        <v>14135</v>
      </c>
    </row>
    <row r="28" spans="1:9" ht="12.45" customHeight="1" x14ac:dyDescent="0.25">
      <c r="A28" s="19" t="s">
        <v>29</v>
      </c>
      <c r="B28" s="21">
        <v>-15363</v>
      </c>
      <c r="C28" s="22">
        <v>-13590</v>
      </c>
      <c r="D28" s="23">
        <v>-0.13</v>
      </c>
      <c r="E28" s="22">
        <v>-16283</v>
      </c>
      <c r="F28" s="23">
        <v>0.06</v>
      </c>
      <c r="G28" s="21">
        <v>-15363</v>
      </c>
      <c r="H28" s="22">
        <v>-13590</v>
      </c>
      <c r="I28" s="22">
        <v>-9669</v>
      </c>
    </row>
    <row r="29" spans="1:9" ht="12.45" customHeight="1" x14ac:dyDescent="0.25">
      <c r="A29" s="1" t="s">
        <v>30</v>
      </c>
      <c r="B29" s="8">
        <v>-21883</v>
      </c>
      <c r="C29" s="9">
        <v>-21114</v>
      </c>
      <c r="D29" s="10">
        <v>-0.04</v>
      </c>
      <c r="E29" s="9">
        <v>-22814</v>
      </c>
      <c r="F29" s="10">
        <v>0.04</v>
      </c>
      <c r="G29" s="8">
        <v>-21883</v>
      </c>
      <c r="H29" s="9">
        <v>-21114</v>
      </c>
      <c r="I29" s="9">
        <v>-18213</v>
      </c>
    </row>
    <row r="30" spans="1:9" x14ac:dyDescent="0.25">
      <c r="A30" s="33"/>
      <c r="B30" s="33"/>
      <c r="C30" s="33"/>
      <c r="D30" s="33"/>
      <c r="E30" s="33"/>
      <c r="F30" s="33"/>
      <c r="G30" s="33"/>
      <c r="H30" s="33"/>
      <c r="I30" s="33"/>
    </row>
  </sheetData>
  <pageMargins left="0.75" right="0.75" top="1" bottom="1" header="0.5" footer="0.5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G20"/>
  <sheetViews>
    <sheetView tabSelected="1" showRuler="0" workbookViewId="0">
      <selection activeCell="B3" sqref="B3"/>
    </sheetView>
  </sheetViews>
  <sheetFormatPr defaultColWidth="13.33203125" defaultRowHeight="13.2" x14ac:dyDescent="0.25"/>
  <cols>
    <col min="1" max="1" width="43.44140625" customWidth="1"/>
    <col min="2" max="7" width="11.44140625" customWidth="1"/>
  </cols>
  <sheetData>
    <row r="1" spans="1:7" ht="19.8" x14ac:dyDescent="0.25">
      <c r="A1" s="1" t="s">
        <v>31</v>
      </c>
      <c r="B1" s="2" t="s">
        <v>1</v>
      </c>
      <c r="C1" s="3" t="s">
        <v>2</v>
      </c>
      <c r="D1" s="3" t="s">
        <v>4</v>
      </c>
      <c r="E1" s="2" t="s">
        <v>6</v>
      </c>
      <c r="F1" s="3" t="s">
        <v>7</v>
      </c>
      <c r="G1" s="3" t="s">
        <v>8</v>
      </c>
    </row>
    <row r="2" spans="1:7" ht="12.45" customHeight="1" x14ac:dyDescent="0.25">
      <c r="A2" s="5"/>
      <c r="B2" s="6"/>
      <c r="C2" s="5"/>
      <c r="D2" s="5"/>
      <c r="E2" s="6"/>
      <c r="F2" s="5"/>
      <c r="G2" s="5"/>
    </row>
    <row r="3" spans="1:7" ht="12.45" customHeight="1" x14ac:dyDescent="0.25">
      <c r="A3" s="19" t="s">
        <v>32</v>
      </c>
      <c r="B3" s="21">
        <v>289</v>
      </c>
      <c r="C3" s="22">
        <v>197</v>
      </c>
      <c r="D3" s="22">
        <v>-3104</v>
      </c>
      <c r="E3" s="21">
        <v>-1139</v>
      </c>
      <c r="F3" s="22">
        <v>-858</v>
      </c>
      <c r="G3" s="22">
        <v>1504</v>
      </c>
    </row>
    <row r="4" spans="1:7" ht="12.45" customHeight="1" x14ac:dyDescent="0.25">
      <c r="A4" s="19" t="s">
        <v>33</v>
      </c>
      <c r="B4" s="21">
        <v>-85</v>
      </c>
      <c r="C4" s="22">
        <v>9</v>
      </c>
      <c r="D4" s="22">
        <v>16</v>
      </c>
      <c r="E4" s="21">
        <v>-265</v>
      </c>
      <c r="F4" s="22">
        <v>220</v>
      </c>
      <c r="G4" s="22">
        <v>453</v>
      </c>
    </row>
    <row r="5" spans="1:7" ht="12.45" customHeight="1" x14ac:dyDescent="0.25">
      <c r="A5" s="19" t="s">
        <v>34</v>
      </c>
      <c r="B5" s="21">
        <v>204</v>
      </c>
      <c r="C5" s="22">
        <v>206</v>
      </c>
      <c r="D5" s="22">
        <v>-3088</v>
      </c>
      <c r="E5" s="21">
        <v>-1404</v>
      </c>
      <c r="F5" s="22">
        <v>-638</v>
      </c>
      <c r="G5" s="22">
        <v>1956</v>
      </c>
    </row>
    <row r="6" spans="1:7" ht="12.45" customHeight="1" x14ac:dyDescent="0.25">
      <c r="A6" s="19" t="s">
        <v>35</v>
      </c>
      <c r="B6" s="21">
        <v>81</v>
      </c>
      <c r="C6" s="22">
        <v>116</v>
      </c>
      <c r="D6" s="22">
        <v>233</v>
      </c>
      <c r="E6" s="21">
        <v>481</v>
      </c>
      <c r="F6" s="22">
        <v>302</v>
      </c>
      <c r="G6" s="22">
        <v>1795</v>
      </c>
    </row>
    <row r="7" spans="1:7" ht="12.45" customHeight="1" x14ac:dyDescent="0.25">
      <c r="A7" s="19" t="s">
        <v>36</v>
      </c>
      <c r="B7" s="21">
        <v>0</v>
      </c>
      <c r="C7" s="22">
        <v>0</v>
      </c>
      <c r="D7" s="22">
        <v>104</v>
      </c>
      <c r="E7" s="21">
        <v>146</v>
      </c>
      <c r="F7" s="22">
        <v>444</v>
      </c>
      <c r="G7" s="22">
        <v>444</v>
      </c>
    </row>
    <row r="8" spans="1:7" ht="12.45" customHeight="1" x14ac:dyDescent="0.25">
      <c r="A8" s="19" t="s">
        <v>37</v>
      </c>
      <c r="B8" s="21">
        <v>-43</v>
      </c>
      <c r="C8" s="22">
        <v>-27</v>
      </c>
      <c r="D8" s="22">
        <v>0</v>
      </c>
      <c r="E8" s="21">
        <v>-172</v>
      </c>
      <c r="F8" s="22">
        <v>-27</v>
      </c>
      <c r="G8" s="22">
        <v>-429</v>
      </c>
    </row>
    <row r="9" spans="1:7" ht="12.45" customHeight="1" x14ac:dyDescent="0.25">
      <c r="A9" s="19" t="s">
        <v>38</v>
      </c>
      <c r="B9" s="21">
        <v>50</v>
      </c>
      <c r="C9" s="22">
        <v>-66</v>
      </c>
      <c r="D9" s="22">
        <v>58</v>
      </c>
      <c r="E9" s="21">
        <v>120</v>
      </c>
      <c r="F9" s="22">
        <v>-248</v>
      </c>
      <c r="G9" s="22">
        <v>-322</v>
      </c>
    </row>
    <row r="10" spans="1:7" ht="12.45" customHeight="1" x14ac:dyDescent="0.25">
      <c r="A10" s="1" t="s">
        <v>39</v>
      </c>
      <c r="B10" s="8">
        <v>111</v>
      </c>
      <c r="C10" s="9">
        <v>-251</v>
      </c>
      <c r="D10" s="9">
        <v>0</v>
      </c>
      <c r="E10" s="8">
        <v>111</v>
      </c>
      <c r="F10" s="9">
        <v>-251</v>
      </c>
      <c r="G10" s="9">
        <v>-251</v>
      </c>
    </row>
    <row r="11" spans="1:7" ht="12.45" customHeight="1" x14ac:dyDescent="0.25">
      <c r="A11" s="14" t="s">
        <v>40</v>
      </c>
      <c r="B11" s="15">
        <v>199</v>
      </c>
      <c r="C11" s="16">
        <v>-228</v>
      </c>
      <c r="D11" s="16">
        <v>395</v>
      </c>
      <c r="E11" s="15">
        <v>687</v>
      </c>
      <c r="F11" s="16">
        <v>219</v>
      </c>
      <c r="G11" s="16">
        <v>1237</v>
      </c>
    </row>
    <row r="12" spans="1:7" ht="12.45" customHeight="1" x14ac:dyDescent="0.25">
      <c r="A12" s="35" t="s">
        <v>41</v>
      </c>
      <c r="B12" s="36">
        <v>404</v>
      </c>
      <c r="C12" s="37">
        <v>-22</v>
      </c>
      <c r="D12" s="37">
        <v>-2693</v>
      </c>
      <c r="E12" s="36">
        <v>-717</v>
      </c>
      <c r="F12" s="37">
        <v>-419</v>
      </c>
      <c r="G12" s="37">
        <v>3193</v>
      </c>
    </row>
    <row r="13" spans="1:7" ht="12.45" customHeight="1" x14ac:dyDescent="0.25">
      <c r="A13" s="19" t="s">
        <v>42</v>
      </c>
      <c r="B13" s="21">
        <v>70</v>
      </c>
      <c r="C13" s="22">
        <v>41</v>
      </c>
      <c r="D13" s="22">
        <v>337</v>
      </c>
      <c r="E13" s="21">
        <v>513</v>
      </c>
      <c r="F13" s="22">
        <v>348</v>
      </c>
      <c r="G13" s="22">
        <v>1069</v>
      </c>
    </row>
    <row r="14" spans="1:7" ht="12.45" customHeight="1" x14ac:dyDescent="0.25">
      <c r="A14" s="38" t="s">
        <v>43</v>
      </c>
      <c r="B14" s="39">
        <v>474</v>
      </c>
      <c r="C14" s="40">
        <v>19</v>
      </c>
      <c r="D14" s="40">
        <v>-2356</v>
      </c>
      <c r="E14" s="39">
        <v>-204</v>
      </c>
      <c r="F14" s="40">
        <v>-72</v>
      </c>
      <c r="G14" s="40">
        <v>4262</v>
      </c>
    </row>
    <row r="15" spans="1:7" ht="12.45" customHeight="1" x14ac:dyDescent="0.25">
      <c r="A15" s="19" t="s">
        <v>44</v>
      </c>
      <c r="B15" s="21">
        <v>-1822</v>
      </c>
      <c r="C15" s="22">
        <v>-381</v>
      </c>
      <c r="D15" s="22">
        <v>269</v>
      </c>
      <c r="E15" s="21">
        <v>-3763</v>
      </c>
      <c r="F15" s="22">
        <v>-1582</v>
      </c>
      <c r="G15" s="22">
        <v>-1007</v>
      </c>
    </row>
    <row r="16" spans="1:7" ht="12.45" customHeight="1" x14ac:dyDescent="0.25">
      <c r="A16" s="19" t="s">
        <v>45</v>
      </c>
      <c r="B16" s="21">
        <v>458</v>
      </c>
      <c r="C16" s="22">
        <v>121</v>
      </c>
      <c r="D16" s="22">
        <v>723</v>
      </c>
      <c r="E16" s="21">
        <v>1433</v>
      </c>
      <c r="F16" s="22">
        <v>676</v>
      </c>
      <c r="G16" s="22">
        <v>-403</v>
      </c>
    </row>
    <row r="17" spans="1:7" ht="12.45" customHeight="1" x14ac:dyDescent="0.25">
      <c r="A17" s="38" t="s">
        <v>46</v>
      </c>
      <c r="B17" s="39">
        <v>-891</v>
      </c>
      <c r="C17" s="40">
        <v>-241</v>
      </c>
      <c r="D17" s="40">
        <v>-1364</v>
      </c>
      <c r="E17" s="39">
        <v>-2534</v>
      </c>
      <c r="F17" s="40">
        <v>-978</v>
      </c>
      <c r="G17" s="40">
        <v>2851</v>
      </c>
    </row>
    <row r="18" spans="1:7" ht="12.45" customHeight="1" x14ac:dyDescent="0.25">
      <c r="A18" s="5"/>
      <c r="B18" s="6"/>
      <c r="C18" s="5"/>
      <c r="D18" s="5"/>
      <c r="E18" s="6"/>
      <c r="F18" s="5"/>
      <c r="G18" s="5"/>
    </row>
    <row r="19" spans="1:7" ht="12.45" customHeight="1" x14ac:dyDescent="0.25">
      <c r="A19" s="1" t="s">
        <v>47</v>
      </c>
      <c r="B19" s="41">
        <v>0.27</v>
      </c>
      <c r="C19" s="42">
        <v>0.28999999999999998</v>
      </c>
      <c r="D19" s="42">
        <v>0.22</v>
      </c>
      <c r="E19" s="41">
        <v>0.26</v>
      </c>
      <c r="F19" s="42">
        <v>0.33</v>
      </c>
      <c r="G19" s="42">
        <v>0.34</v>
      </c>
    </row>
    <row r="20" spans="1:7" x14ac:dyDescent="0.25">
      <c r="A20" s="33"/>
      <c r="B20" s="33"/>
      <c r="C20" s="33"/>
      <c r="D20" s="33"/>
      <c r="E20" s="33"/>
      <c r="F20" s="33"/>
      <c r="G20" s="33"/>
    </row>
  </sheetData>
  <pageMargins left="0.75" right="0.75" top="1" bottom="1" header="0.5" footer="0.5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I12"/>
  <sheetViews>
    <sheetView showRuler="0" workbookViewId="0">
      <selection activeCell="F19" sqref="F19"/>
    </sheetView>
  </sheetViews>
  <sheetFormatPr defaultColWidth="13.33203125" defaultRowHeight="13.2" x14ac:dyDescent="0.25"/>
  <cols>
    <col min="1" max="1" width="33.33203125" customWidth="1"/>
    <col min="2" max="9" width="11.109375" customWidth="1"/>
  </cols>
  <sheetData>
    <row r="1" spans="1:9" ht="19.8" x14ac:dyDescent="0.25">
      <c r="A1" s="1"/>
      <c r="B1" s="2" t="s">
        <v>1</v>
      </c>
      <c r="C1" s="3" t="s">
        <v>2</v>
      </c>
      <c r="D1" s="1" t="s">
        <v>3</v>
      </c>
      <c r="E1" s="1" t="s">
        <v>4</v>
      </c>
      <c r="F1" s="1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7"/>
      <c r="E2" s="5"/>
      <c r="F2" s="5"/>
      <c r="G2" s="6"/>
      <c r="H2" s="5"/>
      <c r="I2" s="5"/>
    </row>
    <row r="3" spans="1:9" ht="12.45" customHeight="1" x14ac:dyDescent="0.25">
      <c r="A3" s="19" t="s">
        <v>48</v>
      </c>
      <c r="B3" s="21">
        <v>393</v>
      </c>
      <c r="C3" s="22">
        <v>1213</v>
      </c>
      <c r="D3" s="23">
        <v>-0.68</v>
      </c>
      <c r="E3" s="22">
        <v>529</v>
      </c>
      <c r="F3" s="23">
        <v>-0.26</v>
      </c>
      <c r="G3" s="21">
        <v>1646</v>
      </c>
      <c r="H3" s="22">
        <v>7882</v>
      </c>
      <c r="I3" s="22">
        <v>9198</v>
      </c>
    </row>
    <row r="4" spans="1:9" ht="12.45" customHeight="1" x14ac:dyDescent="0.25">
      <c r="A4" s="19" t="s">
        <v>49</v>
      </c>
      <c r="B4" s="21">
        <v>283</v>
      </c>
      <c r="C4" s="22">
        <v>1290</v>
      </c>
      <c r="D4" s="23">
        <v>-0.78</v>
      </c>
      <c r="E4" s="22">
        <v>522</v>
      </c>
      <c r="F4" s="23">
        <v>-0.46</v>
      </c>
      <c r="G4" s="21">
        <v>1552</v>
      </c>
      <c r="H4" s="22">
        <v>7946</v>
      </c>
      <c r="I4" s="22">
        <v>9339</v>
      </c>
    </row>
    <row r="5" spans="1:9" ht="12.45" customHeight="1" x14ac:dyDescent="0.25">
      <c r="A5" s="19" t="s">
        <v>50</v>
      </c>
      <c r="B5" s="21">
        <v>-521</v>
      </c>
      <c r="C5" s="22">
        <v>560</v>
      </c>
      <c r="D5" s="20" t="s">
        <v>51</v>
      </c>
      <c r="E5" s="22">
        <v>-365</v>
      </c>
      <c r="F5" s="23">
        <v>-0.43</v>
      </c>
      <c r="G5" s="21">
        <v>-963</v>
      </c>
      <c r="H5" s="22">
        <v>5737</v>
      </c>
      <c r="I5" s="22">
        <v>6271</v>
      </c>
    </row>
    <row r="6" spans="1:9" ht="12.45" customHeight="1" x14ac:dyDescent="0.25">
      <c r="A6" s="19" t="s">
        <v>52</v>
      </c>
      <c r="B6" s="21">
        <v>1493</v>
      </c>
      <c r="C6" s="22">
        <v>1488</v>
      </c>
      <c r="D6" s="23">
        <v>0</v>
      </c>
      <c r="E6" s="22">
        <v>1508</v>
      </c>
      <c r="F6" s="23">
        <v>-0.01</v>
      </c>
      <c r="G6" s="21">
        <v>4515</v>
      </c>
      <c r="H6" s="22">
        <v>4469</v>
      </c>
      <c r="I6" s="22">
        <v>6086</v>
      </c>
    </row>
    <row r="7" spans="1:9" ht="12.45" customHeight="1" x14ac:dyDescent="0.25">
      <c r="A7" s="19" t="s">
        <v>53</v>
      </c>
      <c r="B7" s="21">
        <v>1233</v>
      </c>
      <c r="C7" s="22">
        <v>1274</v>
      </c>
      <c r="D7" s="23">
        <v>-0.03</v>
      </c>
      <c r="E7" s="22">
        <v>1341</v>
      </c>
      <c r="F7" s="23">
        <v>-0.08</v>
      </c>
      <c r="G7" s="21">
        <v>3621</v>
      </c>
      <c r="H7" s="22">
        <v>3530</v>
      </c>
      <c r="I7" s="22">
        <v>4909</v>
      </c>
    </row>
    <row r="8" spans="1:9" ht="12.45" customHeight="1" x14ac:dyDescent="0.25">
      <c r="A8" s="19" t="s">
        <v>54</v>
      </c>
      <c r="B8" s="21">
        <v>2836</v>
      </c>
      <c r="C8" s="22">
        <v>2823</v>
      </c>
      <c r="D8" s="23">
        <v>0</v>
      </c>
      <c r="E8" s="22">
        <v>2820</v>
      </c>
      <c r="F8" s="23">
        <v>0.01</v>
      </c>
      <c r="G8" s="21">
        <v>8197</v>
      </c>
      <c r="H8" s="22">
        <v>8101</v>
      </c>
      <c r="I8" s="22">
        <v>11197</v>
      </c>
    </row>
    <row r="9" spans="1:9" ht="12.45" customHeight="1" x14ac:dyDescent="0.25">
      <c r="A9" s="19" t="s">
        <v>55</v>
      </c>
      <c r="B9" s="21">
        <v>365</v>
      </c>
      <c r="C9" s="22">
        <v>392</v>
      </c>
      <c r="D9" s="23">
        <v>-7.0000000000000007E-2</v>
      </c>
      <c r="E9" s="22">
        <v>350</v>
      </c>
      <c r="F9" s="23">
        <v>0.04</v>
      </c>
      <c r="G9" s="21">
        <v>354</v>
      </c>
      <c r="H9" s="22">
        <v>455</v>
      </c>
      <c r="I9" s="22">
        <v>432</v>
      </c>
    </row>
    <row r="10" spans="1:9" ht="12.45" customHeight="1" x14ac:dyDescent="0.25">
      <c r="A10" s="19" t="s">
        <v>56</v>
      </c>
      <c r="B10" s="21">
        <v>2410</v>
      </c>
      <c r="C10" s="22">
        <v>2550</v>
      </c>
      <c r="D10" s="23">
        <v>-0.06</v>
      </c>
      <c r="E10" s="22">
        <v>2648</v>
      </c>
      <c r="F10" s="23">
        <v>-0.09</v>
      </c>
      <c r="G10" s="21">
        <v>7684</v>
      </c>
      <c r="H10" s="22">
        <v>7738</v>
      </c>
      <c r="I10" s="22">
        <v>10516</v>
      </c>
    </row>
    <row r="11" spans="1:9" ht="12.45" customHeight="1" x14ac:dyDescent="0.25">
      <c r="A11" s="43" t="s">
        <v>57</v>
      </c>
      <c r="B11" s="8">
        <v>1314</v>
      </c>
      <c r="C11" s="9">
        <v>1133</v>
      </c>
      <c r="D11" s="10">
        <v>0.16</v>
      </c>
      <c r="E11" s="9">
        <v>1028</v>
      </c>
      <c r="F11" s="10">
        <v>0.28000000000000003</v>
      </c>
      <c r="G11" s="8">
        <v>3524</v>
      </c>
      <c r="H11" s="9">
        <v>3411</v>
      </c>
      <c r="I11" s="9">
        <v>4631</v>
      </c>
    </row>
    <row r="12" spans="1:9" x14ac:dyDescent="0.25">
      <c r="A12" s="33"/>
      <c r="B12" s="33"/>
      <c r="C12" s="33"/>
      <c r="D12" s="33"/>
      <c r="E12" s="33"/>
      <c r="F12" s="33"/>
      <c r="G12" s="33"/>
      <c r="H12" s="33"/>
      <c r="I12" s="33"/>
    </row>
  </sheetData>
  <pageMargins left="0.75" right="0.75" top="1" bottom="1" header="0.5" footer="0.5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I11"/>
  <sheetViews>
    <sheetView showRuler="0" workbookViewId="0">
      <selection activeCell="B1" sqref="B1"/>
    </sheetView>
  </sheetViews>
  <sheetFormatPr defaultColWidth="13.33203125" defaultRowHeight="13.2" x14ac:dyDescent="0.25"/>
  <cols>
    <col min="1" max="1" width="22.33203125" customWidth="1"/>
    <col min="2" max="9" width="11.5546875" customWidth="1"/>
  </cols>
  <sheetData>
    <row r="1" spans="1:9" ht="19.8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7"/>
      <c r="E2" s="5"/>
      <c r="F2" s="7"/>
      <c r="G2" s="6"/>
      <c r="H2" s="5"/>
      <c r="I2" s="5"/>
    </row>
    <row r="3" spans="1:9" ht="12.45" customHeight="1" x14ac:dyDescent="0.25">
      <c r="A3" s="19" t="s">
        <v>48</v>
      </c>
      <c r="B3" s="21">
        <v>425</v>
      </c>
      <c r="C3" s="22">
        <v>903</v>
      </c>
      <c r="D3" s="23">
        <v>-0.53</v>
      </c>
      <c r="E3" s="22">
        <v>438</v>
      </c>
      <c r="F3" s="23">
        <v>-0.03</v>
      </c>
      <c r="G3" s="21">
        <v>1698</v>
      </c>
      <c r="H3" s="22">
        <v>2736</v>
      </c>
      <c r="I3" s="22">
        <v>4082</v>
      </c>
    </row>
    <row r="4" spans="1:9" ht="12.45" customHeight="1" x14ac:dyDescent="0.25">
      <c r="A4" s="19" t="s">
        <v>49</v>
      </c>
      <c r="B4" s="21">
        <v>411</v>
      </c>
      <c r="C4" s="22">
        <v>828</v>
      </c>
      <c r="D4" s="23">
        <v>-0.5</v>
      </c>
      <c r="E4" s="22">
        <v>499</v>
      </c>
      <c r="F4" s="23">
        <v>-0.18</v>
      </c>
      <c r="G4" s="21">
        <v>1698</v>
      </c>
      <c r="H4" s="22">
        <v>3077</v>
      </c>
      <c r="I4" s="22">
        <v>4152</v>
      </c>
    </row>
    <row r="5" spans="1:9" ht="12.45" customHeight="1" x14ac:dyDescent="0.25">
      <c r="A5" s="19" t="s">
        <v>50</v>
      </c>
      <c r="B5" s="21">
        <v>339</v>
      </c>
      <c r="C5" s="22">
        <v>761</v>
      </c>
      <c r="D5" s="23">
        <v>-0.55000000000000004</v>
      </c>
      <c r="E5" s="22">
        <v>430</v>
      </c>
      <c r="F5" s="23">
        <v>-0.21</v>
      </c>
      <c r="G5" s="21">
        <v>1487</v>
      </c>
      <c r="H5" s="22">
        <v>2884</v>
      </c>
      <c r="I5" s="22">
        <v>3890</v>
      </c>
    </row>
    <row r="6" spans="1:9" ht="12.45" customHeight="1" x14ac:dyDescent="0.25">
      <c r="A6" s="19" t="s">
        <v>58</v>
      </c>
      <c r="B6" s="21">
        <v>1966</v>
      </c>
      <c r="C6" s="22">
        <v>2019</v>
      </c>
      <c r="D6" s="23">
        <v>-0.03</v>
      </c>
      <c r="E6" s="22">
        <v>2009</v>
      </c>
      <c r="F6" s="23">
        <v>-0.02</v>
      </c>
      <c r="G6" s="21">
        <v>6242</v>
      </c>
      <c r="H6" s="22">
        <v>6898</v>
      </c>
      <c r="I6" s="22">
        <v>9543</v>
      </c>
    </row>
    <row r="7" spans="1:9" ht="12.45" customHeight="1" x14ac:dyDescent="0.25">
      <c r="A7" s="19" t="s">
        <v>59</v>
      </c>
      <c r="B7" s="21">
        <v>2873</v>
      </c>
      <c r="C7" s="22">
        <v>3019</v>
      </c>
      <c r="D7" s="23">
        <v>-0.05</v>
      </c>
      <c r="E7" s="22">
        <v>2915</v>
      </c>
      <c r="F7" s="23">
        <v>-0.01</v>
      </c>
      <c r="G7" s="21">
        <v>8745</v>
      </c>
      <c r="H7" s="22">
        <v>9462</v>
      </c>
      <c r="I7" s="22">
        <v>12624</v>
      </c>
    </row>
    <row r="8" spans="1:9" ht="12.45" customHeight="1" x14ac:dyDescent="0.25">
      <c r="A8" s="19" t="s">
        <v>60</v>
      </c>
      <c r="B8" s="21">
        <v>4714</v>
      </c>
      <c r="C8" s="22">
        <v>4832</v>
      </c>
      <c r="D8" s="23">
        <v>-0.02</v>
      </c>
      <c r="E8" s="22">
        <v>4701</v>
      </c>
      <c r="F8" s="23">
        <v>0</v>
      </c>
      <c r="G8" s="21">
        <v>13986</v>
      </c>
      <c r="H8" s="22">
        <v>14697</v>
      </c>
      <c r="I8" s="22">
        <v>19559</v>
      </c>
    </row>
    <row r="9" spans="1:9" ht="12.45" customHeight="1" x14ac:dyDescent="0.25">
      <c r="A9" s="19" t="s">
        <v>61</v>
      </c>
      <c r="B9" s="21">
        <v>212</v>
      </c>
      <c r="C9" s="22">
        <v>268</v>
      </c>
      <c r="D9" s="23">
        <v>-0.21</v>
      </c>
      <c r="E9" s="22">
        <v>221</v>
      </c>
      <c r="F9" s="23">
        <v>-0.04</v>
      </c>
      <c r="G9" s="21">
        <v>775</v>
      </c>
      <c r="H9" s="22">
        <v>1037</v>
      </c>
      <c r="I9" s="22">
        <v>1344</v>
      </c>
    </row>
    <row r="10" spans="1:9" ht="12.45" customHeight="1" x14ac:dyDescent="0.25">
      <c r="A10" s="43" t="s">
        <v>62</v>
      </c>
      <c r="B10" s="8">
        <v>-88</v>
      </c>
      <c r="C10" s="9">
        <v>-62</v>
      </c>
      <c r="D10" s="10">
        <v>-0.42</v>
      </c>
      <c r="E10" s="9">
        <v>2</v>
      </c>
      <c r="F10" s="3" t="s">
        <v>51</v>
      </c>
      <c r="G10" s="8">
        <v>225</v>
      </c>
      <c r="H10" s="9">
        <v>626</v>
      </c>
      <c r="I10" s="9">
        <v>1264</v>
      </c>
    </row>
    <row r="11" spans="1:9" x14ac:dyDescent="0.25">
      <c r="A11" s="33"/>
      <c r="B11" s="33"/>
      <c r="C11" s="33"/>
      <c r="D11" s="33"/>
      <c r="E11" s="33"/>
      <c r="F11" s="33"/>
      <c r="G11" s="33"/>
      <c r="H11" s="33"/>
      <c r="I11" s="33"/>
    </row>
  </sheetData>
  <pageMargins left="0.75" right="0.75" top="1" bottom="1" header="0.5" footer="0.5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I15"/>
  <sheetViews>
    <sheetView showRuler="0" workbookViewId="0">
      <selection activeCell="B1" sqref="B1"/>
    </sheetView>
  </sheetViews>
  <sheetFormatPr defaultColWidth="13.33203125" defaultRowHeight="13.2" x14ac:dyDescent="0.25"/>
  <cols>
    <col min="1" max="1" width="44.109375" customWidth="1"/>
    <col min="2" max="9" width="11.44140625" customWidth="1"/>
  </cols>
  <sheetData>
    <row r="1" spans="1:9" ht="19.8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63</v>
      </c>
      <c r="B3" s="21">
        <v>6943</v>
      </c>
      <c r="C3" s="22">
        <v>2679</v>
      </c>
      <c r="D3" s="20" t="s">
        <v>12</v>
      </c>
      <c r="E3" s="22">
        <v>8661</v>
      </c>
      <c r="F3" s="23">
        <v>-0.2</v>
      </c>
      <c r="G3" s="21">
        <v>19560</v>
      </c>
      <c r="H3" s="22">
        <v>8724</v>
      </c>
      <c r="I3" s="22">
        <v>10145</v>
      </c>
    </row>
    <row r="4" spans="1:9" ht="12.45" customHeight="1" x14ac:dyDescent="0.25">
      <c r="A4" s="19" t="s">
        <v>64</v>
      </c>
      <c r="B4" s="21">
        <v>7031</v>
      </c>
      <c r="C4" s="22">
        <v>2732</v>
      </c>
      <c r="D4" s="20" t="s">
        <v>12</v>
      </c>
      <c r="E4" s="22">
        <v>6421</v>
      </c>
      <c r="F4" s="23">
        <v>0.1</v>
      </c>
      <c r="G4" s="21">
        <v>18486</v>
      </c>
      <c r="H4" s="22">
        <v>7702</v>
      </c>
      <c r="I4" s="22">
        <v>11409</v>
      </c>
    </row>
    <row r="5" spans="1:9" ht="12.45" customHeight="1" x14ac:dyDescent="0.25">
      <c r="A5" s="19" t="s">
        <v>65</v>
      </c>
      <c r="B5" s="21">
        <v>7376</v>
      </c>
      <c r="C5" s="22">
        <v>3269</v>
      </c>
      <c r="D5" s="20" t="s">
        <v>12</v>
      </c>
      <c r="E5" s="22">
        <v>6687</v>
      </c>
      <c r="F5" s="23">
        <v>0.1</v>
      </c>
      <c r="G5" s="21">
        <v>19640</v>
      </c>
      <c r="H5" s="22">
        <v>9314</v>
      </c>
      <c r="I5" s="22">
        <v>13743</v>
      </c>
    </row>
    <row r="6" spans="1:9" ht="12.45" customHeight="1" x14ac:dyDescent="0.25">
      <c r="A6" s="19" t="s">
        <v>66</v>
      </c>
      <c r="B6" s="21">
        <v>6170</v>
      </c>
      <c r="C6" s="22">
        <v>2007</v>
      </c>
      <c r="D6" s="20" t="s">
        <v>12</v>
      </c>
      <c r="E6" s="22">
        <v>5637</v>
      </c>
      <c r="F6" s="23">
        <v>0.09</v>
      </c>
      <c r="G6" s="21">
        <v>16087</v>
      </c>
      <c r="H6" s="22">
        <v>5563</v>
      </c>
      <c r="I6" s="22">
        <v>8481</v>
      </c>
    </row>
    <row r="7" spans="1:9" ht="12.45" customHeight="1" x14ac:dyDescent="0.25">
      <c r="A7" s="19" t="s">
        <v>67</v>
      </c>
      <c r="B7" s="21">
        <v>3240</v>
      </c>
      <c r="C7" s="22">
        <v>2539</v>
      </c>
      <c r="D7" s="23">
        <v>0.28000000000000003</v>
      </c>
      <c r="E7" s="22">
        <v>3268</v>
      </c>
      <c r="F7" s="23">
        <v>-0.01</v>
      </c>
      <c r="G7" s="21">
        <v>3137</v>
      </c>
      <c r="H7" s="22">
        <v>2544</v>
      </c>
      <c r="I7" s="22">
        <v>2573</v>
      </c>
    </row>
    <row r="8" spans="1:9" ht="12.45" customHeight="1" x14ac:dyDescent="0.25">
      <c r="A8" s="19" t="s">
        <v>68</v>
      </c>
      <c r="B8" s="21">
        <v>30817</v>
      </c>
      <c r="C8" s="22">
        <v>25634</v>
      </c>
      <c r="D8" s="23">
        <v>0.2</v>
      </c>
      <c r="E8" s="22">
        <v>30812</v>
      </c>
      <c r="F8" s="23">
        <v>0</v>
      </c>
      <c r="G8" s="21">
        <v>29955</v>
      </c>
      <c r="H8" s="22">
        <v>26677</v>
      </c>
      <c r="I8" s="22">
        <v>26723</v>
      </c>
    </row>
    <row r="9" spans="1:9" ht="12.45" customHeight="1" x14ac:dyDescent="0.25">
      <c r="A9" s="19" t="s">
        <v>69</v>
      </c>
      <c r="B9" s="21">
        <v>673</v>
      </c>
      <c r="C9" s="22">
        <v>336</v>
      </c>
      <c r="D9" s="20" t="s">
        <v>12</v>
      </c>
      <c r="E9" s="22">
        <v>563</v>
      </c>
      <c r="F9" s="23">
        <v>0.19</v>
      </c>
      <c r="G9" s="21">
        <v>538</v>
      </c>
      <c r="H9" s="22">
        <v>384</v>
      </c>
      <c r="I9" s="22">
        <v>374</v>
      </c>
    </row>
    <row r="10" spans="1:9" ht="12.45" customHeight="1" x14ac:dyDescent="0.25">
      <c r="A10" s="19" t="s">
        <v>70</v>
      </c>
      <c r="B10" s="21">
        <v>6401</v>
      </c>
      <c r="C10" s="22">
        <v>3390</v>
      </c>
      <c r="D10" s="23">
        <v>0.89</v>
      </c>
      <c r="E10" s="22">
        <v>5311</v>
      </c>
      <c r="F10" s="23">
        <v>0.21</v>
      </c>
      <c r="G10" s="21">
        <v>5133</v>
      </c>
      <c r="H10" s="22">
        <v>4025</v>
      </c>
      <c r="I10" s="22">
        <v>3887</v>
      </c>
    </row>
    <row r="11" spans="1:9" ht="12.45" customHeight="1" x14ac:dyDescent="0.25">
      <c r="A11" s="19" t="s">
        <v>71</v>
      </c>
      <c r="B11" s="21">
        <v>10</v>
      </c>
      <c r="C11" s="22">
        <v>10</v>
      </c>
      <c r="D11" s="23">
        <v>-0.06</v>
      </c>
      <c r="E11" s="22">
        <v>9</v>
      </c>
      <c r="F11" s="23">
        <v>0.01</v>
      </c>
      <c r="G11" s="21">
        <v>10</v>
      </c>
      <c r="H11" s="22">
        <v>10</v>
      </c>
      <c r="I11" s="22">
        <v>10</v>
      </c>
    </row>
    <row r="12" spans="1:9" ht="12.45" customHeight="1" x14ac:dyDescent="0.25">
      <c r="A12" s="19" t="s">
        <v>72</v>
      </c>
      <c r="B12" s="21">
        <v>503</v>
      </c>
      <c r="C12" s="22">
        <v>522</v>
      </c>
      <c r="D12" s="23">
        <v>-0.04</v>
      </c>
      <c r="E12" s="22">
        <v>497</v>
      </c>
      <c r="F12" s="23">
        <v>0.01</v>
      </c>
      <c r="G12" s="21">
        <v>1517</v>
      </c>
      <c r="H12" s="22">
        <v>1537</v>
      </c>
      <c r="I12" s="22">
        <v>2065</v>
      </c>
    </row>
    <row r="13" spans="1:9" ht="12.45" customHeight="1" x14ac:dyDescent="0.25">
      <c r="A13" s="19" t="s">
        <v>73</v>
      </c>
      <c r="B13" s="21">
        <v>512</v>
      </c>
      <c r="C13" s="22">
        <v>529</v>
      </c>
      <c r="D13" s="23">
        <v>-0.03</v>
      </c>
      <c r="E13" s="22">
        <v>519</v>
      </c>
      <c r="F13" s="23">
        <v>-0.01</v>
      </c>
      <c r="G13" s="21">
        <v>1554</v>
      </c>
      <c r="H13" s="22">
        <v>1561</v>
      </c>
      <c r="I13" s="22">
        <v>2094</v>
      </c>
    </row>
    <row r="14" spans="1:9" ht="12.45" customHeight="1" x14ac:dyDescent="0.25">
      <c r="A14" s="43" t="s">
        <v>74</v>
      </c>
      <c r="B14" s="8">
        <v>516</v>
      </c>
      <c r="C14" s="9">
        <v>571</v>
      </c>
      <c r="D14" s="10">
        <v>-0.1</v>
      </c>
      <c r="E14" s="9">
        <v>508</v>
      </c>
      <c r="F14" s="10">
        <v>0.02</v>
      </c>
      <c r="G14" s="8">
        <v>1587</v>
      </c>
      <c r="H14" s="9">
        <v>1659</v>
      </c>
      <c r="I14" s="9">
        <v>2205</v>
      </c>
    </row>
    <row r="15" spans="1:9" x14ac:dyDescent="0.25">
      <c r="A15" s="33"/>
      <c r="B15" s="33"/>
      <c r="C15" s="33"/>
      <c r="D15" s="33"/>
      <c r="E15" s="33"/>
      <c r="F15" s="33"/>
      <c r="G15" s="33"/>
      <c r="H15" s="33"/>
      <c r="I15" s="33"/>
    </row>
  </sheetData>
  <pageMargins left="0.75" right="0.75" top="1" bottom="1" header="0.5" footer="0.5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I10"/>
  <sheetViews>
    <sheetView showRuler="0" workbookViewId="0">
      <selection activeCell="B1" sqref="B1"/>
    </sheetView>
  </sheetViews>
  <sheetFormatPr defaultColWidth="13.33203125" defaultRowHeight="13.2" x14ac:dyDescent="0.25"/>
  <cols>
    <col min="1" max="1" width="28.33203125" customWidth="1"/>
    <col min="2" max="9" width="12.109375" customWidth="1"/>
  </cols>
  <sheetData>
    <row r="1" spans="1:9" ht="19.8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75</v>
      </c>
      <c r="B3" s="21">
        <v>1110</v>
      </c>
      <c r="C3" s="22">
        <v>2588</v>
      </c>
      <c r="D3" s="23">
        <v>-0.57000000000000006</v>
      </c>
      <c r="E3" s="22">
        <v>506</v>
      </c>
      <c r="F3" s="20" t="s">
        <v>12</v>
      </c>
      <c r="G3" s="21">
        <v>3627</v>
      </c>
      <c r="H3" s="22">
        <v>7589</v>
      </c>
      <c r="I3" s="22">
        <v>10154</v>
      </c>
    </row>
    <row r="4" spans="1:9" ht="12.45" customHeight="1" x14ac:dyDescent="0.25">
      <c r="A4" s="19" t="s">
        <v>64</v>
      </c>
      <c r="B4" s="21">
        <v>434</v>
      </c>
      <c r="C4" s="22">
        <v>870</v>
      </c>
      <c r="D4" s="23">
        <v>-0.5</v>
      </c>
      <c r="E4" s="22">
        <v>316</v>
      </c>
      <c r="F4" s="23">
        <v>0.37</v>
      </c>
      <c r="G4" s="21">
        <v>1638</v>
      </c>
      <c r="H4" s="22">
        <v>2577</v>
      </c>
      <c r="I4" s="22">
        <v>3663</v>
      </c>
    </row>
    <row r="5" spans="1:9" ht="12.45" customHeight="1" x14ac:dyDescent="0.25">
      <c r="A5" s="19" t="s">
        <v>66</v>
      </c>
      <c r="B5" s="21">
        <v>161</v>
      </c>
      <c r="C5" s="22">
        <v>556</v>
      </c>
      <c r="D5" s="23">
        <v>-0.71</v>
      </c>
      <c r="E5" s="22">
        <v>43</v>
      </c>
      <c r="F5" s="20" t="s">
        <v>12</v>
      </c>
      <c r="G5" s="21">
        <v>772</v>
      </c>
      <c r="H5" s="22">
        <v>1614</v>
      </c>
      <c r="I5" s="22">
        <v>2276</v>
      </c>
    </row>
    <row r="6" spans="1:9" ht="12.45" customHeight="1" x14ac:dyDescent="0.25">
      <c r="A6" s="19" t="s">
        <v>76</v>
      </c>
      <c r="B6" s="21">
        <v>89</v>
      </c>
      <c r="C6" s="22">
        <v>333</v>
      </c>
      <c r="D6" s="23">
        <v>-0.73</v>
      </c>
      <c r="E6" s="22">
        <v>50</v>
      </c>
      <c r="F6" s="23">
        <v>0.77</v>
      </c>
      <c r="G6" s="21">
        <v>484</v>
      </c>
      <c r="H6" s="22">
        <v>964</v>
      </c>
      <c r="I6" s="22">
        <v>1328</v>
      </c>
    </row>
    <row r="7" spans="1:9" ht="12.45" customHeight="1" x14ac:dyDescent="0.25">
      <c r="A7" s="19" t="s">
        <v>77</v>
      </c>
      <c r="B7" s="21">
        <v>89</v>
      </c>
      <c r="C7" s="22">
        <v>333</v>
      </c>
      <c r="D7" s="23">
        <v>-0.73</v>
      </c>
      <c r="E7" s="22">
        <v>50</v>
      </c>
      <c r="F7" s="23">
        <v>0.77</v>
      </c>
      <c r="G7" s="21">
        <v>484</v>
      </c>
      <c r="H7" s="22">
        <v>964</v>
      </c>
      <c r="I7" s="22">
        <v>1328</v>
      </c>
    </row>
    <row r="8" spans="1:9" ht="12.45" customHeight="1" x14ac:dyDescent="0.25">
      <c r="A8" s="19" t="s">
        <v>72</v>
      </c>
      <c r="B8" s="21">
        <v>44</v>
      </c>
      <c r="C8" s="22">
        <v>82</v>
      </c>
      <c r="D8" s="23">
        <v>-0.46</v>
      </c>
      <c r="E8" s="22">
        <v>45</v>
      </c>
      <c r="F8" s="23">
        <v>-0.03</v>
      </c>
      <c r="G8" s="21">
        <v>163</v>
      </c>
      <c r="H8" s="22">
        <v>242</v>
      </c>
      <c r="I8" s="22">
        <v>324</v>
      </c>
    </row>
    <row r="9" spans="1:9" ht="12.45" customHeight="1" x14ac:dyDescent="0.25">
      <c r="A9" s="43" t="s">
        <v>78</v>
      </c>
      <c r="B9" s="8">
        <v>32</v>
      </c>
      <c r="C9" s="9">
        <v>94</v>
      </c>
      <c r="D9" s="10">
        <v>-0.66</v>
      </c>
      <c r="E9" s="9">
        <v>13</v>
      </c>
      <c r="F9" s="3" t="s">
        <v>12</v>
      </c>
      <c r="G9" s="8">
        <v>109</v>
      </c>
      <c r="H9" s="9">
        <v>257</v>
      </c>
      <c r="I9" s="9">
        <v>344</v>
      </c>
    </row>
    <row r="10" spans="1:9" x14ac:dyDescent="0.25">
      <c r="A10" s="33"/>
      <c r="B10" s="33"/>
      <c r="C10" s="33"/>
      <c r="D10" s="33"/>
      <c r="E10" s="33"/>
      <c r="F10" s="33"/>
      <c r="G10" s="33"/>
      <c r="H10" s="33"/>
      <c r="I10" s="33"/>
    </row>
  </sheetData>
  <pageMargins left="0.75" right="0.75" top="1" bottom="1" header="0.5" footer="0.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I14"/>
  <sheetViews>
    <sheetView showRuler="0" workbookViewId="0">
      <selection activeCell="B1" sqref="B1"/>
    </sheetView>
  </sheetViews>
  <sheetFormatPr defaultColWidth="13.33203125" defaultRowHeight="13.2" x14ac:dyDescent="0.25"/>
  <cols>
    <col min="1" max="1" width="52" customWidth="1"/>
    <col min="2" max="9" width="11.6640625" customWidth="1"/>
  </cols>
  <sheetData>
    <row r="1" spans="1:9" ht="19.8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48</v>
      </c>
      <c r="B3" s="44">
        <v>247</v>
      </c>
      <c r="C3" s="45">
        <v>170</v>
      </c>
      <c r="D3" s="46">
        <v>0.45</v>
      </c>
      <c r="E3" s="45">
        <v>510</v>
      </c>
      <c r="F3" s="47">
        <v>-0.52</v>
      </c>
      <c r="G3" s="44">
        <v>974</v>
      </c>
      <c r="H3" s="45">
        <v>342</v>
      </c>
      <c r="I3" s="45">
        <v>80</v>
      </c>
    </row>
    <row r="4" spans="1:9" ht="12.45" customHeight="1" x14ac:dyDescent="0.25">
      <c r="A4" s="19" t="s">
        <v>79</v>
      </c>
      <c r="B4" s="44">
        <v>301</v>
      </c>
      <c r="C4" s="45">
        <v>93</v>
      </c>
      <c r="D4" s="20" t="s">
        <v>12</v>
      </c>
      <c r="E4" s="45">
        <v>254</v>
      </c>
      <c r="F4" s="46">
        <v>0.19</v>
      </c>
      <c r="G4" s="44">
        <v>714</v>
      </c>
      <c r="H4" s="45">
        <v>293</v>
      </c>
      <c r="I4" s="45">
        <v>341</v>
      </c>
    </row>
    <row r="5" spans="1:9" ht="12.45" customHeight="1" x14ac:dyDescent="0.25">
      <c r="A5" s="19" t="s">
        <v>80</v>
      </c>
      <c r="B5" s="44">
        <v>-176</v>
      </c>
      <c r="C5" s="45">
        <v>61</v>
      </c>
      <c r="D5" s="20" t="s">
        <v>51</v>
      </c>
      <c r="E5" s="45">
        <v>-222</v>
      </c>
      <c r="F5" s="46">
        <v>0.21</v>
      </c>
      <c r="G5" s="44">
        <v>-16</v>
      </c>
      <c r="H5" s="45">
        <v>124</v>
      </c>
      <c r="I5" s="45">
        <v>19</v>
      </c>
    </row>
    <row r="6" spans="1:9" ht="12.45" customHeight="1" x14ac:dyDescent="0.25">
      <c r="A6" s="19" t="s">
        <v>81</v>
      </c>
      <c r="B6" s="44">
        <v>125</v>
      </c>
      <c r="C6" s="45">
        <v>154</v>
      </c>
      <c r="D6" s="46">
        <v>-0.19</v>
      </c>
      <c r="E6" s="45">
        <v>32</v>
      </c>
      <c r="F6" s="20" t="s">
        <v>12</v>
      </c>
      <c r="G6" s="44">
        <v>698</v>
      </c>
      <c r="H6" s="45">
        <v>417</v>
      </c>
      <c r="I6" s="45">
        <v>360</v>
      </c>
    </row>
    <row r="7" spans="1:9" ht="12.45" customHeight="1" x14ac:dyDescent="0.25">
      <c r="A7" s="19" t="s">
        <v>82</v>
      </c>
      <c r="B7" s="44">
        <v>-50</v>
      </c>
      <c r="C7" s="45">
        <v>12</v>
      </c>
      <c r="D7" s="20" t="s">
        <v>51</v>
      </c>
      <c r="E7" s="45">
        <v>22</v>
      </c>
      <c r="F7" s="20" t="s">
        <v>51</v>
      </c>
      <c r="G7" s="44">
        <v>9</v>
      </c>
      <c r="H7" s="45">
        <v>-87</v>
      </c>
      <c r="I7" s="45">
        <v>-115</v>
      </c>
    </row>
    <row r="8" spans="1:9" ht="12.45" customHeight="1" x14ac:dyDescent="0.25">
      <c r="A8" s="19" t="s">
        <v>83</v>
      </c>
      <c r="B8" s="44">
        <v>0</v>
      </c>
      <c r="C8" s="45">
        <v>-32</v>
      </c>
      <c r="D8" s="46">
        <v>1</v>
      </c>
      <c r="E8" s="45">
        <v>180</v>
      </c>
      <c r="F8" s="20" t="s">
        <v>51</v>
      </c>
      <c r="G8" s="44">
        <v>96</v>
      </c>
      <c r="H8" s="45">
        <v>-41</v>
      </c>
      <c r="I8" s="45">
        <v>-108</v>
      </c>
    </row>
    <row r="9" spans="1:9" ht="12.45" customHeight="1" x14ac:dyDescent="0.25">
      <c r="A9" s="19" t="s">
        <v>84</v>
      </c>
      <c r="B9" s="44">
        <v>175</v>
      </c>
      <c r="C9" s="45">
        <v>174</v>
      </c>
      <c r="D9" s="46">
        <v>0.01</v>
      </c>
      <c r="E9" s="45">
        <v>-171</v>
      </c>
      <c r="F9" s="20" t="s">
        <v>12</v>
      </c>
      <c r="G9" s="44">
        <v>593</v>
      </c>
      <c r="H9" s="45">
        <v>544</v>
      </c>
      <c r="I9" s="45">
        <v>583</v>
      </c>
    </row>
    <row r="10" spans="1:9" ht="12.45" customHeight="1" x14ac:dyDescent="0.25">
      <c r="A10" s="19" t="s">
        <v>50</v>
      </c>
      <c r="B10" s="44">
        <v>-29</v>
      </c>
      <c r="C10" s="45">
        <v>-7</v>
      </c>
      <c r="D10" s="20" t="s">
        <v>51</v>
      </c>
      <c r="E10" s="45">
        <v>-124</v>
      </c>
      <c r="F10" s="46">
        <v>0.77</v>
      </c>
      <c r="G10" s="44">
        <v>222</v>
      </c>
      <c r="H10" s="45">
        <v>-79</v>
      </c>
      <c r="I10" s="45">
        <v>-331</v>
      </c>
    </row>
    <row r="11" spans="1:9" ht="12.45" customHeight="1" x14ac:dyDescent="0.25">
      <c r="A11" s="19" t="s">
        <v>85</v>
      </c>
      <c r="B11" s="44">
        <v>195</v>
      </c>
      <c r="C11" s="45">
        <v>174</v>
      </c>
      <c r="D11" s="46">
        <v>0.12</v>
      </c>
      <c r="E11" s="45">
        <v>225</v>
      </c>
      <c r="F11" s="46">
        <v>-0.13</v>
      </c>
      <c r="G11" s="44">
        <v>616</v>
      </c>
      <c r="H11" s="45">
        <v>575</v>
      </c>
      <c r="I11" s="45">
        <v>756</v>
      </c>
    </row>
    <row r="12" spans="1:9" ht="12.45" customHeight="1" x14ac:dyDescent="0.25">
      <c r="A12" s="19" t="s">
        <v>86</v>
      </c>
      <c r="B12" s="44">
        <v>509</v>
      </c>
      <c r="C12" s="45">
        <v>645</v>
      </c>
      <c r="D12" s="46">
        <v>-0.21</v>
      </c>
      <c r="E12" s="45">
        <v>608</v>
      </c>
      <c r="F12" s="46">
        <v>-0.16</v>
      </c>
      <c r="G12" s="44">
        <v>1756</v>
      </c>
      <c r="H12" s="45">
        <v>1916</v>
      </c>
      <c r="I12" s="45">
        <v>2539</v>
      </c>
    </row>
    <row r="13" spans="1:9" ht="12.45" customHeight="1" x14ac:dyDescent="0.25">
      <c r="A13" s="48" t="s">
        <v>87</v>
      </c>
      <c r="B13" s="49">
        <v>411</v>
      </c>
      <c r="C13" s="50">
        <v>570</v>
      </c>
      <c r="D13" s="51">
        <v>-0.28000000000000003</v>
      </c>
      <c r="E13" s="50">
        <v>470</v>
      </c>
      <c r="F13" s="51">
        <v>-0.13</v>
      </c>
      <c r="G13" s="49">
        <v>1417</v>
      </c>
      <c r="H13" s="50">
        <v>1700</v>
      </c>
      <c r="I13" s="50">
        <v>2250</v>
      </c>
    </row>
    <row r="14" spans="1:9" x14ac:dyDescent="0.25">
      <c r="A14" s="33"/>
      <c r="B14" s="33"/>
      <c r="C14" s="33"/>
      <c r="D14" s="33"/>
      <c r="E14" s="33"/>
      <c r="F14" s="33"/>
      <c r="G14" s="33"/>
      <c r="H14" s="33"/>
      <c r="I14" s="33"/>
    </row>
  </sheetData>
  <pageMargins left="0.75" right="0.75" top="1" bottom="1" header="0.5" footer="0.5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I15"/>
  <sheetViews>
    <sheetView showRuler="0" workbookViewId="0">
      <selection activeCell="B1" sqref="B1:I1048576"/>
    </sheetView>
  </sheetViews>
  <sheetFormatPr defaultColWidth="13.33203125" defaultRowHeight="13.2" x14ac:dyDescent="0.25"/>
  <cols>
    <col min="1" max="1" width="40.6640625" customWidth="1"/>
    <col min="2" max="9" width="10.88671875" customWidth="1"/>
  </cols>
  <sheetData>
    <row r="1" spans="1:9" ht="19.8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88</v>
      </c>
      <c r="B3" s="21">
        <v>829</v>
      </c>
      <c r="C3" s="22">
        <v>1187</v>
      </c>
      <c r="D3" s="23">
        <v>-0.3</v>
      </c>
      <c r="E3" s="22">
        <v>1595</v>
      </c>
      <c r="F3" s="23">
        <v>-0.48</v>
      </c>
      <c r="G3" s="21">
        <v>3597</v>
      </c>
      <c r="H3" s="22">
        <v>3404</v>
      </c>
      <c r="I3" s="22">
        <v>2099</v>
      </c>
    </row>
    <row r="4" spans="1:9" ht="12.45" customHeight="1" x14ac:dyDescent="0.25">
      <c r="A4" s="19" t="s">
        <v>89</v>
      </c>
      <c r="B4" s="21">
        <v>1189</v>
      </c>
      <c r="C4" s="22">
        <v>1107</v>
      </c>
      <c r="D4" s="23">
        <v>7.0000000000000007E-2</v>
      </c>
      <c r="E4" s="22">
        <v>1463</v>
      </c>
      <c r="F4" s="23">
        <v>-0.19</v>
      </c>
      <c r="G4" s="21">
        <v>3951</v>
      </c>
      <c r="H4" s="22">
        <v>3541</v>
      </c>
      <c r="I4" s="22">
        <v>3479</v>
      </c>
    </row>
    <row r="5" spans="1:9" ht="12.45" customHeight="1" x14ac:dyDescent="0.25">
      <c r="A5" s="19" t="s">
        <v>50</v>
      </c>
      <c r="B5" s="21">
        <v>417</v>
      </c>
      <c r="C5" s="22">
        <v>336</v>
      </c>
      <c r="D5" s="23">
        <v>0.24</v>
      </c>
      <c r="E5" s="22">
        <v>722</v>
      </c>
      <c r="F5" s="23">
        <v>-0.42</v>
      </c>
      <c r="G5" s="21">
        <v>1694</v>
      </c>
      <c r="H5" s="22">
        <v>1175</v>
      </c>
      <c r="I5" s="22">
        <v>329</v>
      </c>
    </row>
    <row r="6" spans="1:9" ht="12.45" customHeight="1" x14ac:dyDescent="0.25">
      <c r="A6" s="43" t="s">
        <v>90</v>
      </c>
      <c r="B6" s="8">
        <v>250</v>
      </c>
      <c r="C6" s="9">
        <v>242</v>
      </c>
      <c r="D6" s="10">
        <v>0.03</v>
      </c>
      <c r="E6" s="9">
        <v>262</v>
      </c>
      <c r="F6" s="10">
        <v>-0.05</v>
      </c>
      <c r="G6" s="8">
        <v>762</v>
      </c>
      <c r="H6" s="9">
        <v>761</v>
      </c>
      <c r="I6" s="9">
        <v>978</v>
      </c>
    </row>
    <row r="7" spans="1:9" ht="12.45" customHeight="1" x14ac:dyDescent="0.25">
      <c r="A7" s="5"/>
      <c r="B7" s="6"/>
      <c r="C7" s="5"/>
      <c r="D7" s="7"/>
      <c r="E7" s="5"/>
      <c r="F7" s="7"/>
      <c r="G7" s="6"/>
      <c r="H7" s="5"/>
      <c r="I7" s="5"/>
    </row>
    <row r="8" spans="1:9" ht="12.45" customHeight="1" x14ac:dyDescent="0.25">
      <c r="A8" s="52" t="s">
        <v>91</v>
      </c>
      <c r="B8" s="32"/>
      <c r="C8" s="1"/>
      <c r="D8" s="3"/>
      <c r="E8" s="1"/>
      <c r="F8" s="3"/>
      <c r="G8" s="32"/>
      <c r="H8" s="1"/>
      <c r="I8" s="1"/>
    </row>
    <row r="9" spans="1:9" ht="12.45" customHeight="1" x14ac:dyDescent="0.25">
      <c r="A9" s="5"/>
      <c r="B9" s="6"/>
      <c r="C9" s="5"/>
      <c r="D9" s="7"/>
      <c r="E9" s="5"/>
      <c r="F9" s="7"/>
      <c r="G9" s="6"/>
      <c r="H9" s="5"/>
      <c r="I9" s="5"/>
    </row>
    <row r="10" spans="1:9" ht="12.45" customHeight="1" x14ac:dyDescent="0.25">
      <c r="A10" s="19" t="s">
        <v>92</v>
      </c>
      <c r="B10" s="21">
        <v>93</v>
      </c>
      <c r="C10" s="22">
        <v>91</v>
      </c>
      <c r="D10" s="23">
        <v>0.02</v>
      </c>
      <c r="E10" s="22">
        <v>102</v>
      </c>
      <c r="F10" s="23">
        <v>-0.09</v>
      </c>
      <c r="G10" s="21">
        <v>295</v>
      </c>
      <c r="H10" s="22">
        <v>299</v>
      </c>
      <c r="I10" s="22">
        <v>384</v>
      </c>
    </row>
    <row r="11" spans="1:9" ht="12.45" customHeight="1" x14ac:dyDescent="0.25">
      <c r="A11" s="19" t="s">
        <v>93</v>
      </c>
      <c r="B11" s="21">
        <v>108</v>
      </c>
      <c r="C11" s="22">
        <v>104</v>
      </c>
      <c r="D11" s="23">
        <v>0.04</v>
      </c>
      <c r="E11" s="22">
        <v>108</v>
      </c>
      <c r="F11" s="23">
        <v>0</v>
      </c>
      <c r="G11" s="21">
        <v>318</v>
      </c>
      <c r="H11" s="22">
        <v>315</v>
      </c>
      <c r="I11" s="22">
        <v>403</v>
      </c>
    </row>
    <row r="12" spans="1:9" ht="12.45" customHeight="1" x14ac:dyDescent="0.25">
      <c r="A12" s="19" t="s">
        <v>94</v>
      </c>
      <c r="B12" s="21">
        <v>17</v>
      </c>
      <c r="C12" s="22">
        <v>17</v>
      </c>
      <c r="D12" s="23">
        <v>-0.04</v>
      </c>
      <c r="E12" s="22">
        <v>20</v>
      </c>
      <c r="F12" s="23">
        <v>-0.16</v>
      </c>
      <c r="G12" s="21">
        <v>56</v>
      </c>
      <c r="H12" s="22">
        <v>55</v>
      </c>
      <c r="I12" s="22">
        <v>72</v>
      </c>
    </row>
    <row r="13" spans="1:9" ht="12.45" customHeight="1" x14ac:dyDescent="0.25">
      <c r="A13" s="43" t="s">
        <v>95</v>
      </c>
      <c r="B13" s="8">
        <v>32</v>
      </c>
      <c r="C13" s="9">
        <v>30</v>
      </c>
      <c r="D13" s="10">
        <v>0.08</v>
      </c>
      <c r="E13" s="9">
        <v>32</v>
      </c>
      <c r="F13" s="10">
        <v>0.01</v>
      </c>
      <c r="G13" s="8">
        <v>93</v>
      </c>
      <c r="H13" s="9">
        <v>91</v>
      </c>
      <c r="I13" s="9">
        <v>118</v>
      </c>
    </row>
    <row r="14" spans="1:9" ht="12.45" customHeight="1" x14ac:dyDescent="0.25">
      <c r="A14" s="53" t="s">
        <v>96</v>
      </c>
      <c r="B14" s="15">
        <v>250</v>
      </c>
      <c r="C14" s="16">
        <v>242</v>
      </c>
      <c r="D14" s="17">
        <v>0.03</v>
      </c>
      <c r="E14" s="16">
        <v>262</v>
      </c>
      <c r="F14" s="17">
        <v>-0.05</v>
      </c>
      <c r="G14" s="15">
        <v>762</v>
      </c>
      <c r="H14" s="16">
        <v>761</v>
      </c>
      <c r="I14" s="16">
        <v>978</v>
      </c>
    </row>
    <row r="15" spans="1:9" x14ac:dyDescent="0.25">
      <c r="A15" s="33"/>
      <c r="B15" s="33"/>
      <c r="C15" s="33"/>
      <c r="D15" s="33"/>
      <c r="E15" s="33"/>
      <c r="F15" s="33"/>
      <c r="G15" s="33"/>
      <c r="H15" s="33"/>
      <c r="I15" s="33"/>
    </row>
  </sheetData>
  <pageMargins left="0.75" right="0.75" top="1" bottom="1" header="0.5" footer="0.5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K33"/>
  <sheetViews>
    <sheetView showRuler="0" workbookViewId="0">
      <selection activeCell="G35" sqref="G35"/>
    </sheetView>
  </sheetViews>
  <sheetFormatPr defaultColWidth="13.33203125" defaultRowHeight="13.2" x14ac:dyDescent="0.25"/>
  <cols>
    <col min="1" max="1" width="19.33203125" customWidth="1"/>
  </cols>
  <sheetData>
    <row r="1" spans="1:11" ht="12.45" customHeight="1" x14ac:dyDescent="0.25">
      <c r="A1" s="38" t="s">
        <v>95</v>
      </c>
      <c r="B1" s="54" t="s">
        <v>97</v>
      </c>
      <c r="C1" s="54" t="s">
        <v>98</v>
      </c>
      <c r="D1" s="54" t="s">
        <v>99</v>
      </c>
      <c r="E1" s="54" t="s">
        <v>100</v>
      </c>
      <c r="F1" s="54" t="s">
        <v>8</v>
      </c>
      <c r="G1" s="54" t="s">
        <v>101</v>
      </c>
      <c r="H1" s="54" t="s">
        <v>102</v>
      </c>
      <c r="I1" s="54" t="s">
        <v>103</v>
      </c>
      <c r="J1" s="54" t="s">
        <v>104</v>
      </c>
      <c r="K1" s="54" t="s">
        <v>105</v>
      </c>
    </row>
    <row r="2" spans="1:11" ht="15" customHeight="1" x14ac:dyDescent="0.25">
      <c r="A2" s="5"/>
      <c r="B2" s="5"/>
      <c r="C2" s="5"/>
      <c r="D2" s="5"/>
      <c r="E2" s="5"/>
      <c r="F2" s="5"/>
      <c r="G2" s="5"/>
      <c r="H2" s="5"/>
      <c r="I2" s="5"/>
      <c r="J2" s="5"/>
      <c r="K2" s="5"/>
    </row>
    <row r="3" spans="1:11" ht="12.45" customHeight="1" x14ac:dyDescent="0.25">
      <c r="A3" s="19" t="s">
        <v>106</v>
      </c>
      <c r="B3" s="55">
        <v>31</v>
      </c>
      <c r="C3" s="55">
        <v>31</v>
      </c>
      <c r="D3" s="55">
        <v>30</v>
      </c>
      <c r="E3" s="55">
        <v>27</v>
      </c>
      <c r="F3" s="55">
        <v>118</v>
      </c>
      <c r="G3" s="55">
        <v>30</v>
      </c>
      <c r="H3" s="55">
        <v>32</v>
      </c>
      <c r="I3" s="55">
        <v>32</v>
      </c>
      <c r="J3" s="55">
        <v>0</v>
      </c>
      <c r="K3" s="55">
        <v>0</v>
      </c>
    </row>
    <row r="4" spans="1:11" ht="12.45" customHeight="1" x14ac:dyDescent="0.25">
      <c r="A4" s="19" t="s">
        <v>107</v>
      </c>
      <c r="B4" s="55">
        <v>2417</v>
      </c>
      <c r="C4" s="55">
        <v>2368</v>
      </c>
      <c r="D4" s="55">
        <v>2284</v>
      </c>
      <c r="E4" s="55">
        <v>2142</v>
      </c>
      <c r="F4" s="55">
        <v>9211</v>
      </c>
      <c r="G4" s="55">
        <v>2434</v>
      </c>
      <c r="H4" s="55">
        <v>2751</v>
      </c>
      <c r="I4" s="55">
        <v>2811</v>
      </c>
      <c r="J4" s="55">
        <v>0</v>
      </c>
      <c r="K4" s="55">
        <v>0</v>
      </c>
    </row>
    <row r="5" spans="1:11" ht="12.45" customHeight="1" x14ac:dyDescent="0.25">
      <c r="A5" s="19" t="s">
        <v>108</v>
      </c>
      <c r="B5" s="55">
        <v>206</v>
      </c>
      <c r="C5" s="55">
        <v>163</v>
      </c>
      <c r="D5" s="55">
        <v>164</v>
      </c>
      <c r="E5" s="55">
        <v>85</v>
      </c>
      <c r="F5" s="55">
        <v>618</v>
      </c>
      <c r="G5" s="55">
        <v>153</v>
      </c>
      <c r="H5" s="55">
        <v>131</v>
      </c>
      <c r="I5" s="55">
        <v>164</v>
      </c>
      <c r="J5" s="55">
        <v>0</v>
      </c>
      <c r="K5" s="55">
        <v>0</v>
      </c>
    </row>
    <row r="6" spans="1:11" ht="12.45" customHeight="1" x14ac:dyDescent="0.25">
      <c r="A6" s="43" t="s">
        <v>109</v>
      </c>
      <c r="B6" s="56">
        <v>111</v>
      </c>
      <c r="C6" s="56">
        <v>72</v>
      </c>
      <c r="D6" s="56">
        <v>71</v>
      </c>
      <c r="E6" s="56">
        <v>-7</v>
      </c>
      <c r="F6" s="56">
        <v>247</v>
      </c>
      <c r="G6" s="56">
        <v>60</v>
      </c>
      <c r="H6" s="56">
        <v>38</v>
      </c>
      <c r="I6" s="56">
        <v>53</v>
      </c>
      <c r="J6" s="56">
        <v>0</v>
      </c>
      <c r="K6" s="56">
        <v>0</v>
      </c>
    </row>
    <row r="7" spans="1:11" ht="15" customHeight="1" x14ac:dyDescent="0.25">
      <c r="A7" s="14"/>
      <c r="B7" s="14"/>
      <c r="C7" s="14"/>
      <c r="D7" s="14"/>
      <c r="E7" s="14"/>
      <c r="F7" s="14"/>
      <c r="G7" s="14"/>
      <c r="H7" s="14"/>
      <c r="I7" s="14"/>
      <c r="J7" s="14"/>
      <c r="K7" s="14"/>
    </row>
    <row r="8" spans="1:11" ht="12.45" customHeight="1" x14ac:dyDescent="0.25">
      <c r="A8" s="38" t="s">
        <v>94</v>
      </c>
      <c r="B8" s="54" t="s">
        <v>97</v>
      </c>
      <c r="C8" s="54" t="s">
        <v>98</v>
      </c>
      <c r="D8" s="54" t="s">
        <v>99</v>
      </c>
      <c r="E8" s="54" t="s">
        <v>100</v>
      </c>
      <c r="F8" s="54" t="s">
        <v>8</v>
      </c>
      <c r="G8" s="54" t="s">
        <v>101</v>
      </c>
      <c r="H8" s="54" t="s">
        <v>102</v>
      </c>
      <c r="I8" s="54" t="s">
        <v>103</v>
      </c>
      <c r="J8" s="54" t="s">
        <v>104</v>
      </c>
      <c r="K8" s="54" t="s">
        <v>105</v>
      </c>
    </row>
    <row r="9" spans="1:11" ht="15" customHeight="1" x14ac:dyDescent="0.25">
      <c r="A9" s="5"/>
      <c r="B9" s="5"/>
      <c r="C9" s="5"/>
      <c r="D9" s="5"/>
      <c r="E9" s="5"/>
      <c r="F9" s="5"/>
      <c r="G9" s="5"/>
      <c r="H9" s="5"/>
      <c r="I9" s="5"/>
      <c r="J9" s="5"/>
      <c r="K9" s="5"/>
    </row>
    <row r="10" spans="1:11" ht="12.45" customHeight="1" x14ac:dyDescent="0.25">
      <c r="A10" s="19" t="s">
        <v>106</v>
      </c>
      <c r="B10" s="55">
        <v>19</v>
      </c>
      <c r="C10" s="55">
        <v>19</v>
      </c>
      <c r="D10" s="55">
        <v>17</v>
      </c>
      <c r="E10" s="55">
        <v>17</v>
      </c>
      <c r="F10" s="55">
        <v>72</v>
      </c>
      <c r="G10" s="55">
        <v>19</v>
      </c>
      <c r="H10" s="55">
        <v>20</v>
      </c>
      <c r="I10" s="55">
        <v>17</v>
      </c>
      <c r="J10" s="55">
        <v>0</v>
      </c>
      <c r="K10" s="55">
        <v>0</v>
      </c>
    </row>
    <row r="11" spans="1:11" ht="12.45" customHeight="1" x14ac:dyDescent="0.25">
      <c r="A11" s="19" t="s">
        <v>107</v>
      </c>
      <c r="B11" s="55">
        <v>2920</v>
      </c>
      <c r="C11" s="55">
        <v>2990</v>
      </c>
      <c r="D11" s="55">
        <v>2668</v>
      </c>
      <c r="E11" s="55">
        <v>2606</v>
      </c>
      <c r="F11" s="55">
        <v>11184</v>
      </c>
      <c r="G11" s="55">
        <v>2768</v>
      </c>
      <c r="H11" s="55">
        <v>2862</v>
      </c>
      <c r="I11" s="55">
        <v>2534</v>
      </c>
      <c r="J11" s="55">
        <v>0</v>
      </c>
      <c r="K11" s="55">
        <v>0</v>
      </c>
    </row>
    <row r="12" spans="1:11" ht="12.45" customHeight="1" x14ac:dyDescent="0.25">
      <c r="A12" s="19" t="s">
        <v>108</v>
      </c>
      <c r="B12" s="55">
        <v>185</v>
      </c>
      <c r="C12" s="55">
        <v>255</v>
      </c>
      <c r="D12" s="55">
        <v>187</v>
      </c>
      <c r="E12" s="55">
        <v>72</v>
      </c>
      <c r="F12" s="55">
        <v>700</v>
      </c>
      <c r="G12" s="55">
        <v>241</v>
      </c>
      <c r="H12" s="55">
        <v>233</v>
      </c>
      <c r="I12" s="55">
        <v>99</v>
      </c>
      <c r="J12" s="55">
        <v>0</v>
      </c>
      <c r="K12" s="55">
        <v>0</v>
      </c>
    </row>
    <row r="13" spans="1:11" ht="12.45" customHeight="1" x14ac:dyDescent="0.25">
      <c r="A13" s="43" t="s">
        <v>109</v>
      </c>
      <c r="B13" s="56">
        <v>63</v>
      </c>
      <c r="C13" s="56">
        <v>128</v>
      </c>
      <c r="D13" s="56">
        <v>67</v>
      </c>
      <c r="E13" s="56">
        <v>-53</v>
      </c>
      <c r="F13" s="56">
        <v>204</v>
      </c>
      <c r="G13" s="56">
        <v>133</v>
      </c>
      <c r="H13" s="56">
        <v>127</v>
      </c>
      <c r="I13" s="56">
        <v>-7</v>
      </c>
      <c r="J13" s="56">
        <v>0</v>
      </c>
      <c r="K13" s="56">
        <v>0</v>
      </c>
    </row>
    <row r="14" spans="1:11" ht="15" customHeight="1" x14ac:dyDescent="0.25">
      <c r="A14" s="14"/>
      <c r="B14" s="14"/>
      <c r="C14" s="14"/>
      <c r="D14" s="14"/>
      <c r="E14" s="14"/>
      <c r="F14" s="14"/>
      <c r="G14" s="14"/>
      <c r="H14" s="14"/>
      <c r="I14" s="14"/>
      <c r="J14" s="14"/>
      <c r="K14" s="14"/>
    </row>
    <row r="15" spans="1:11" ht="12.45" customHeight="1" x14ac:dyDescent="0.25">
      <c r="A15" s="38" t="s">
        <v>92</v>
      </c>
      <c r="B15" s="54" t="s">
        <v>97</v>
      </c>
      <c r="C15" s="54" t="s">
        <v>98</v>
      </c>
      <c r="D15" s="54" t="s">
        <v>99</v>
      </c>
      <c r="E15" s="54" t="s">
        <v>100</v>
      </c>
      <c r="F15" s="54" t="s">
        <v>8</v>
      </c>
      <c r="G15" s="54" t="s">
        <v>101</v>
      </c>
      <c r="H15" s="54" t="s">
        <v>102</v>
      </c>
      <c r="I15" s="54" t="s">
        <v>103</v>
      </c>
      <c r="J15" s="54" t="s">
        <v>104</v>
      </c>
      <c r="K15" s="54" t="s">
        <v>105</v>
      </c>
    </row>
    <row r="16" spans="1:11" ht="15" customHeight="1" x14ac:dyDescent="0.25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</row>
    <row r="17" spans="1:11" ht="12.45" customHeight="1" x14ac:dyDescent="0.25">
      <c r="A17" s="19" t="s">
        <v>106</v>
      </c>
      <c r="B17" s="55">
        <v>102</v>
      </c>
      <c r="C17" s="55">
        <v>107</v>
      </c>
      <c r="D17" s="55">
        <v>91</v>
      </c>
      <c r="E17" s="55">
        <v>85</v>
      </c>
      <c r="F17" s="55">
        <v>384</v>
      </c>
      <c r="G17" s="55">
        <v>101</v>
      </c>
      <c r="H17" s="55">
        <v>102</v>
      </c>
      <c r="I17" s="55">
        <v>93</v>
      </c>
      <c r="J17" s="55">
        <v>0</v>
      </c>
      <c r="K17" s="55">
        <v>0</v>
      </c>
    </row>
    <row r="18" spans="1:11" ht="12.45" customHeight="1" x14ac:dyDescent="0.25">
      <c r="A18" s="19" t="s">
        <v>107</v>
      </c>
      <c r="B18" s="55">
        <v>7533</v>
      </c>
      <c r="C18" s="55">
        <v>7692</v>
      </c>
      <c r="D18" s="55">
        <v>6413</v>
      </c>
      <c r="E18" s="55">
        <v>6289</v>
      </c>
      <c r="F18" s="55">
        <v>27927</v>
      </c>
      <c r="G18" s="55">
        <v>7310</v>
      </c>
      <c r="H18" s="55">
        <v>7663</v>
      </c>
      <c r="I18" s="55">
        <v>7361</v>
      </c>
      <c r="J18" s="55">
        <v>0</v>
      </c>
      <c r="K18" s="55">
        <v>0</v>
      </c>
    </row>
    <row r="19" spans="1:11" ht="12.45" customHeight="1" x14ac:dyDescent="0.25">
      <c r="A19" s="19" t="s">
        <v>108</v>
      </c>
      <c r="B19" s="55">
        <v>254</v>
      </c>
      <c r="C19" s="55">
        <v>304</v>
      </c>
      <c r="D19" s="55">
        <v>2</v>
      </c>
      <c r="E19" s="55">
        <v>-305</v>
      </c>
      <c r="F19" s="55">
        <v>255</v>
      </c>
      <c r="G19" s="55">
        <v>216</v>
      </c>
      <c r="H19" s="55">
        <v>259</v>
      </c>
      <c r="I19" s="55">
        <v>209</v>
      </c>
      <c r="J19" s="55">
        <v>0</v>
      </c>
      <c r="K19" s="55">
        <v>0</v>
      </c>
    </row>
    <row r="20" spans="1:11" ht="12.45" customHeight="1" x14ac:dyDescent="0.25">
      <c r="A20" s="43" t="s">
        <v>109</v>
      </c>
      <c r="B20" s="56">
        <v>-57</v>
      </c>
      <c r="C20" s="56">
        <v>54</v>
      </c>
      <c r="D20" s="56">
        <v>-268</v>
      </c>
      <c r="E20" s="56">
        <v>-560</v>
      </c>
      <c r="F20" s="56">
        <v>-830</v>
      </c>
      <c r="G20" s="56">
        <v>-42</v>
      </c>
      <c r="H20" s="56">
        <v>10</v>
      </c>
      <c r="I20" s="56">
        <v>-34</v>
      </c>
      <c r="J20" s="56">
        <v>0</v>
      </c>
      <c r="K20" s="56">
        <v>0</v>
      </c>
    </row>
    <row r="21" spans="1:11" ht="15" customHeight="1" x14ac:dyDescent="0.25">
      <c r="A21" s="14"/>
      <c r="B21" s="14"/>
      <c r="C21" s="14"/>
      <c r="D21" s="14"/>
      <c r="E21" s="14"/>
      <c r="F21" s="14"/>
      <c r="G21" s="14"/>
      <c r="H21" s="14"/>
      <c r="I21" s="14"/>
      <c r="J21" s="14"/>
      <c r="K21" s="14"/>
    </row>
    <row r="22" spans="1:11" ht="12.45" customHeight="1" x14ac:dyDescent="0.25">
      <c r="A22" s="38" t="s">
        <v>93</v>
      </c>
      <c r="B22" s="54" t="s">
        <v>97</v>
      </c>
      <c r="C22" s="54" t="s">
        <v>98</v>
      </c>
      <c r="D22" s="54" t="s">
        <v>99</v>
      </c>
      <c r="E22" s="54" t="s">
        <v>100</v>
      </c>
      <c r="F22" s="54" t="s">
        <v>8</v>
      </c>
      <c r="G22" s="54" t="s">
        <v>101</v>
      </c>
      <c r="H22" s="54" t="s">
        <v>102</v>
      </c>
      <c r="I22" s="54" t="s">
        <v>103</v>
      </c>
      <c r="J22" s="54" t="s">
        <v>104</v>
      </c>
      <c r="K22" s="54" t="s">
        <v>105</v>
      </c>
    </row>
    <row r="23" spans="1:11" ht="15" customHeight="1" x14ac:dyDescent="0.25">
      <c r="A23" s="5"/>
      <c r="B23" s="5"/>
      <c r="C23" s="5"/>
      <c r="D23" s="5"/>
      <c r="E23" s="5"/>
      <c r="F23" s="5"/>
      <c r="G23" s="5"/>
      <c r="H23" s="5"/>
      <c r="I23" s="5"/>
      <c r="J23" s="5"/>
      <c r="K23" s="5"/>
    </row>
    <row r="24" spans="1:11" ht="12.45" customHeight="1" x14ac:dyDescent="0.25">
      <c r="A24" s="19" t="s">
        <v>106</v>
      </c>
      <c r="B24" s="55">
        <v>104</v>
      </c>
      <c r="C24" s="55">
        <v>107</v>
      </c>
      <c r="D24" s="55">
        <v>104</v>
      </c>
      <c r="E24" s="55">
        <v>88</v>
      </c>
      <c r="F24" s="55">
        <v>403</v>
      </c>
      <c r="G24" s="55">
        <v>101</v>
      </c>
      <c r="H24" s="55">
        <v>108</v>
      </c>
      <c r="I24" s="55">
        <v>108</v>
      </c>
      <c r="J24" s="55">
        <v>0</v>
      </c>
      <c r="K24" s="55">
        <v>0</v>
      </c>
    </row>
    <row r="25" spans="1:11" ht="12.45" customHeight="1" x14ac:dyDescent="0.25">
      <c r="A25" s="19" t="s">
        <v>107</v>
      </c>
      <c r="B25" s="55">
        <v>7883</v>
      </c>
      <c r="C25" s="55">
        <v>7800</v>
      </c>
      <c r="D25" s="55">
        <v>7990</v>
      </c>
      <c r="E25" s="55">
        <v>7284</v>
      </c>
      <c r="F25" s="55">
        <v>30958</v>
      </c>
      <c r="G25" s="55">
        <v>8748</v>
      </c>
      <c r="H25" s="55">
        <v>10032</v>
      </c>
      <c r="I25" s="55">
        <v>9817</v>
      </c>
      <c r="J25" s="55">
        <v>0</v>
      </c>
      <c r="K25" s="55">
        <v>0</v>
      </c>
    </row>
    <row r="26" spans="1:11" ht="12.45" customHeight="1" x14ac:dyDescent="0.25">
      <c r="A26" s="19" t="s">
        <v>108</v>
      </c>
      <c r="B26" s="55">
        <v>644</v>
      </c>
      <c r="C26" s="55">
        <v>640</v>
      </c>
      <c r="D26" s="55">
        <v>828</v>
      </c>
      <c r="E26" s="55">
        <v>211</v>
      </c>
      <c r="F26" s="55">
        <v>2323</v>
      </c>
      <c r="G26" s="55">
        <v>771</v>
      </c>
      <c r="H26" s="55">
        <v>919</v>
      </c>
      <c r="I26" s="55">
        <v>794</v>
      </c>
      <c r="J26" s="55">
        <v>0</v>
      </c>
      <c r="K26" s="55">
        <v>0</v>
      </c>
    </row>
    <row r="27" spans="1:11" ht="12.45" customHeight="1" x14ac:dyDescent="0.25">
      <c r="A27" s="43" t="s">
        <v>109</v>
      </c>
      <c r="B27" s="56">
        <v>355</v>
      </c>
      <c r="C27" s="56">
        <v>344</v>
      </c>
      <c r="D27" s="56">
        <v>547</v>
      </c>
      <c r="E27" s="56">
        <v>-92</v>
      </c>
      <c r="F27" s="56">
        <v>1155</v>
      </c>
      <c r="G27" s="56">
        <v>492</v>
      </c>
      <c r="H27" s="56">
        <v>634</v>
      </c>
      <c r="I27" s="56">
        <v>489</v>
      </c>
      <c r="J27" s="56">
        <v>0</v>
      </c>
      <c r="K27" s="56">
        <v>0</v>
      </c>
    </row>
    <row r="28" spans="1:11" ht="15" customHeight="1" x14ac:dyDescent="0.25">
      <c r="A28" s="14"/>
      <c r="B28" s="14"/>
      <c r="C28" s="14"/>
      <c r="D28" s="14"/>
      <c r="E28" s="14"/>
      <c r="F28" s="14"/>
      <c r="G28" s="14"/>
      <c r="H28" s="14"/>
      <c r="I28" s="14"/>
      <c r="J28" s="14"/>
      <c r="K28" s="14"/>
    </row>
    <row r="29" spans="1:11" ht="12.45" customHeight="1" x14ac:dyDescent="0.25">
      <c r="A29" s="38" t="s">
        <v>20</v>
      </c>
      <c r="B29" s="54" t="s">
        <v>97</v>
      </c>
      <c r="C29" s="54" t="s">
        <v>98</v>
      </c>
      <c r="D29" s="54" t="s">
        <v>99</v>
      </c>
      <c r="E29" s="54" t="s">
        <v>100</v>
      </c>
      <c r="F29" s="54" t="s">
        <v>8</v>
      </c>
      <c r="G29" s="54" t="s">
        <v>101</v>
      </c>
      <c r="H29" s="54" t="s">
        <v>102</v>
      </c>
      <c r="I29" s="54" t="s">
        <v>103</v>
      </c>
      <c r="J29" s="54" t="s">
        <v>104</v>
      </c>
      <c r="K29" s="54" t="s">
        <v>105</v>
      </c>
    </row>
    <row r="30" spans="1:11" ht="15" customHeight="1" x14ac:dyDescent="0.25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</row>
    <row r="31" spans="1:11" ht="12.45" customHeight="1" x14ac:dyDescent="0.25">
      <c r="A31" s="19" t="s">
        <v>108</v>
      </c>
      <c r="B31" s="55">
        <v>-115</v>
      </c>
      <c r="C31" s="55">
        <v>-102</v>
      </c>
      <c r="D31" s="55">
        <v>-74</v>
      </c>
      <c r="E31" s="55">
        <v>-127</v>
      </c>
      <c r="F31" s="55">
        <v>-418</v>
      </c>
      <c r="G31" s="55">
        <v>-81</v>
      </c>
      <c r="H31" s="55">
        <v>-79</v>
      </c>
      <c r="I31" s="55">
        <v>-76</v>
      </c>
      <c r="J31" s="55">
        <v>0</v>
      </c>
      <c r="K31" s="55">
        <v>0</v>
      </c>
    </row>
    <row r="32" spans="1:11" ht="12.45" customHeight="1" x14ac:dyDescent="0.25">
      <c r="A32" s="43" t="s">
        <v>109</v>
      </c>
      <c r="B32" s="56">
        <v>-123</v>
      </c>
      <c r="C32" s="56">
        <v>-110</v>
      </c>
      <c r="D32" s="56">
        <v>-81</v>
      </c>
      <c r="E32" s="56">
        <v>-134</v>
      </c>
      <c r="F32" s="56">
        <v>-447</v>
      </c>
      <c r="G32" s="56">
        <v>-89</v>
      </c>
      <c r="H32" s="56">
        <v>-87</v>
      </c>
      <c r="I32" s="56">
        <v>-84</v>
      </c>
      <c r="J32" s="56">
        <v>0</v>
      </c>
      <c r="K32" s="56">
        <v>0</v>
      </c>
    </row>
    <row r="33" spans="1:11" x14ac:dyDescent="0.25">
      <c r="A33" s="33"/>
      <c r="B33" s="33"/>
      <c r="C33" s="33"/>
      <c r="D33" s="33"/>
      <c r="E33" s="33"/>
      <c r="F33" s="33"/>
      <c r="G33" s="33"/>
      <c r="H33" s="33"/>
      <c r="I33" s="33"/>
      <c r="J33" s="33"/>
      <c r="K33" s="33"/>
    </row>
  </sheetData>
  <pageMargins left="0.75" right="0.75" top="1" bottom="1" header="0.5" footer="0.5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I7"/>
  <sheetViews>
    <sheetView showRuler="0" workbookViewId="0">
      <selection activeCell="B1" sqref="B1:I1048576"/>
    </sheetView>
  </sheetViews>
  <sheetFormatPr defaultColWidth="13.33203125" defaultRowHeight="13.2" x14ac:dyDescent="0.25"/>
  <cols>
    <col min="1" max="1" width="13.109375" customWidth="1"/>
    <col min="2" max="9" width="11.6640625" customWidth="1"/>
  </cols>
  <sheetData>
    <row r="1" spans="1:9" ht="19.8" x14ac:dyDescent="0.25">
      <c r="A1" s="43" t="s">
        <v>31</v>
      </c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43" t="s">
        <v>110</v>
      </c>
      <c r="B3" s="8">
        <v>-151</v>
      </c>
      <c r="C3" s="9">
        <v>-133</v>
      </c>
      <c r="D3" s="10">
        <v>-0.14000000000000001</v>
      </c>
      <c r="E3" s="9">
        <v>-118</v>
      </c>
      <c r="F3" s="10">
        <v>-0.28000000000000003</v>
      </c>
      <c r="G3" s="8">
        <v>-79</v>
      </c>
      <c r="H3" s="9">
        <v>633</v>
      </c>
      <c r="I3" s="9">
        <v>93</v>
      </c>
    </row>
    <row r="4" spans="1:9" ht="12.45" customHeight="1" x14ac:dyDescent="0.25">
      <c r="A4" s="5" t="s">
        <v>111</v>
      </c>
      <c r="B4" s="11">
        <v>-28</v>
      </c>
      <c r="C4" s="12">
        <v>-182</v>
      </c>
      <c r="D4" s="13">
        <v>0.84</v>
      </c>
      <c r="E4" s="12">
        <v>-24</v>
      </c>
      <c r="F4" s="13">
        <v>-0.18</v>
      </c>
      <c r="G4" s="11">
        <v>-151</v>
      </c>
      <c r="H4" s="12">
        <v>-624</v>
      </c>
      <c r="I4" s="12">
        <v>-820</v>
      </c>
    </row>
    <row r="5" spans="1:9" ht="12.45" customHeight="1" x14ac:dyDescent="0.25">
      <c r="A5" s="1" t="s">
        <v>112</v>
      </c>
      <c r="B5" s="8">
        <v>78</v>
      </c>
      <c r="C5" s="9">
        <v>67</v>
      </c>
      <c r="D5" s="10">
        <v>0.16</v>
      </c>
      <c r="E5" s="9">
        <v>11</v>
      </c>
      <c r="F5" s="3" t="s">
        <v>12</v>
      </c>
      <c r="G5" s="8">
        <v>447</v>
      </c>
      <c r="H5" s="9">
        <v>1245</v>
      </c>
      <c r="I5" s="9">
        <v>971</v>
      </c>
    </row>
    <row r="6" spans="1:9" ht="12.45" customHeight="1" x14ac:dyDescent="0.25">
      <c r="A6" s="53" t="s">
        <v>113</v>
      </c>
      <c r="B6" s="15">
        <v>50</v>
      </c>
      <c r="C6" s="16">
        <v>-115</v>
      </c>
      <c r="D6" s="24" t="s">
        <v>12</v>
      </c>
      <c r="E6" s="16">
        <v>-13</v>
      </c>
      <c r="F6" s="24" t="s">
        <v>12</v>
      </c>
      <c r="G6" s="15">
        <v>296</v>
      </c>
      <c r="H6" s="16">
        <v>621</v>
      </c>
      <c r="I6" s="16">
        <v>151</v>
      </c>
    </row>
    <row r="7" spans="1:9" x14ac:dyDescent="0.25">
      <c r="A7" s="33"/>
      <c r="B7" s="33"/>
      <c r="C7" s="33"/>
      <c r="D7" s="33"/>
      <c r="E7" s="33"/>
      <c r="F7" s="33"/>
      <c r="G7" s="33"/>
      <c r="H7" s="33"/>
      <c r="I7" s="33"/>
    </row>
  </sheetData>
  <pageMargins left="0.75" right="0.75" top="1" bottom="1" header="0.5" footer="0.5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I14"/>
  <sheetViews>
    <sheetView showRuler="0" workbookViewId="0"/>
  </sheetViews>
  <sheetFormatPr defaultColWidth="13.33203125" defaultRowHeight="13.2" x14ac:dyDescent="0.25"/>
  <cols>
    <col min="1" max="1" width="25.5546875" customWidth="1"/>
    <col min="2" max="9" width="11.6640625" customWidth="1"/>
  </cols>
  <sheetData>
    <row r="1" spans="1:9" ht="19.95" customHeight="1" x14ac:dyDescent="0.25">
      <c r="A1" s="43" t="s">
        <v>31</v>
      </c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114</v>
      </c>
      <c r="B3" s="21">
        <v>233</v>
      </c>
      <c r="C3" s="22">
        <v>273</v>
      </c>
      <c r="D3" s="23">
        <v>-0.15</v>
      </c>
      <c r="E3" s="22">
        <v>241</v>
      </c>
      <c r="F3" s="23">
        <v>-0.03</v>
      </c>
      <c r="G3" s="21">
        <v>710</v>
      </c>
      <c r="H3" s="22">
        <v>733</v>
      </c>
      <c r="I3" s="22">
        <v>1072</v>
      </c>
    </row>
    <row r="4" spans="1:9" ht="12.45" customHeight="1" x14ac:dyDescent="0.25">
      <c r="A4" s="57" t="s">
        <v>115</v>
      </c>
      <c r="B4" s="11">
        <v>99</v>
      </c>
      <c r="C4" s="12">
        <v>-375</v>
      </c>
      <c r="D4" s="7" t="s">
        <v>12</v>
      </c>
      <c r="E4" s="12">
        <v>25</v>
      </c>
      <c r="F4" s="7" t="s">
        <v>12</v>
      </c>
      <c r="G4" s="11">
        <v>120</v>
      </c>
      <c r="H4" s="12">
        <v>-342</v>
      </c>
      <c r="I4" s="12">
        <v>-252</v>
      </c>
    </row>
    <row r="5" spans="1:9" ht="12.45" customHeight="1" x14ac:dyDescent="0.25">
      <c r="A5" s="43" t="s">
        <v>116</v>
      </c>
      <c r="B5" s="8">
        <v>332</v>
      </c>
      <c r="C5" s="9">
        <v>-103</v>
      </c>
      <c r="D5" s="3" t="s">
        <v>12</v>
      </c>
      <c r="E5" s="9">
        <v>266</v>
      </c>
      <c r="F5" s="10">
        <v>0.25</v>
      </c>
      <c r="G5" s="8">
        <v>830</v>
      </c>
      <c r="H5" s="9">
        <v>391</v>
      </c>
      <c r="I5" s="9">
        <v>820</v>
      </c>
    </row>
    <row r="6" spans="1:9" ht="12.45" customHeight="1" x14ac:dyDescent="0.25">
      <c r="A6" s="14"/>
      <c r="B6" s="58"/>
      <c r="C6" s="14"/>
      <c r="D6" s="24"/>
      <c r="E6" s="14"/>
      <c r="F6" s="24"/>
      <c r="G6" s="58"/>
      <c r="H6" s="14"/>
      <c r="I6" s="14"/>
    </row>
    <row r="7" spans="1:9" ht="12.45" customHeight="1" x14ac:dyDescent="0.25">
      <c r="A7" s="53" t="s">
        <v>117</v>
      </c>
      <c r="B7" s="15">
        <v>1822</v>
      </c>
      <c r="C7" s="16">
        <v>381</v>
      </c>
      <c r="D7" s="24" t="s">
        <v>12</v>
      </c>
      <c r="E7" s="16">
        <v>-269</v>
      </c>
      <c r="F7" s="24" t="s">
        <v>12</v>
      </c>
      <c r="G7" s="15">
        <v>3763</v>
      </c>
      <c r="H7" s="16">
        <v>1582</v>
      </c>
      <c r="I7" s="16">
        <v>1007</v>
      </c>
    </row>
    <row r="8" spans="1:9" ht="12.45" customHeight="1" x14ac:dyDescent="0.25">
      <c r="A8" s="5"/>
      <c r="B8" s="6"/>
      <c r="C8" s="5"/>
      <c r="D8" s="7"/>
      <c r="E8" s="5"/>
      <c r="F8" s="7"/>
      <c r="G8" s="6"/>
      <c r="H8" s="5"/>
      <c r="I8" s="5"/>
    </row>
    <row r="9" spans="1:9" ht="12.45" customHeight="1" x14ac:dyDescent="0.25">
      <c r="A9" s="19" t="s">
        <v>118</v>
      </c>
      <c r="B9" s="21">
        <v>-497</v>
      </c>
      <c r="C9" s="22">
        <v>-596</v>
      </c>
      <c r="D9" s="23">
        <v>0.17</v>
      </c>
      <c r="E9" s="22">
        <v>-511</v>
      </c>
      <c r="F9" s="23">
        <v>0.03</v>
      </c>
      <c r="G9" s="21">
        <v>-1478</v>
      </c>
      <c r="H9" s="22">
        <v>-1732</v>
      </c>
      <c r="I9" s="22">
        <v>-2357</v>
      </c>
    </row>
    <row r="10" spans="1:9" ht="12.45" customHeight="1" x14ac:dyDescent="0.25">
      <c r="A10" s="1" t="s">
        <v>119</v>
      </c>
      <c r="B10" s="8">
        <v>-195</v>
      </c>
      <c r="C10" s="9">
        <v>-130</v>
      </c>
      <c r="D10" s="10">
        <v>-0.5</v>
      </c>
      <c r="E10" s="9">
        <v>-108</v>
      </c>
      <c r="F10" s="10">
        <v>-0.8</v>
      </c>
      <c r="G10" s="8">
        <v>-400</v>
      </c>
      <c r="H10" s="9">
        <v>-302</v>
      </c>
      <c r="I10" s="9">
        <v>-151</v>
      </c>
    </row>
    <row r="11" spans="1:9" ht="12.45" customHeight="1" x14ac:dyDescent="0.25">
      <c r="A11" s="53" t="s">
        <v>120</v>
      </c>
      <c r="B11" s="15">
        <v>-692</v>
      </c>
      <c r="C11" s="16">
        <v>-726</v>
      </c>
      <c r="D11" s="17">
        <v>0.05</v>
      </c>
      <c r="E11" s="16">
        <v>-619</v>
      </c>
      <c r="F11" s="17">
        <v>-0.12</v>
      </c>
      <c r="G11" s="15">
        <v>-1878</v>
      </c>
      <c r="H11" s="16">
        <v>-2035</v>
      </c>
      <c r="I11" s="16">
        <v>-2507</v>
      </c>
    </row>
    <row r="12" spans="1:9" ht="12.45" customHeight="1" x14ac:dyDescent="0.25">
      <c r="A12" s="14"/>
      <c r="B12" s="58"/>
      <c r="C12" s="14"/>
      <c r="D12" s="24"/>
      <c r="E12" s="14"/>
      <c r="F12" s="24"/>
      <c r="G12" s="58"/>
      <c r="H12" s="14"/>
      <c r="I12" s="14"/>
    </row>
    <row r="13" spans="1:9" ht="12.45" customHeight="1" x14ac:dyDescent="0.25">
      <c r="A13" s="53" t="s">
        <v>121</v>
      </c>
      <c r="B13" s="15">
        <v>1461</v>
      </c>
      <c r="C13" s="16">
        <v>-448</v>
      </c>
      <c r="D13" s="24" t="s">
        <v>12</v>
      </c>
      <c r="E13" s="16">
        <v>-622</v>
      </c>
      <c r="F13" s="24" t="s">
        <v>12</v>
      </c>
      <c r="G13" s="15">
        <v>2715</v>
      </c>
      <c r="H13" s="16">
        <v>-62</v>
      </c>
      <c r="I13" s="16">
        <v>-680</v>
      </c>
    </row>
    <row r="14" spans="1:9" x14ac:dyDescent="0.25">
      <c r="A14" s="33"/>
      <c r="B14" s="33"/>
      <c r="C14" s="33"/>
      <c r="D14" s="33"/>
      <c r="E14" s="33"/>
      <c r="F14" s="33"/>
      <c r="G14" s="33"/>
      <c r="H14" s="33"/>
      <c r="I14" s="33"/>
    </row>
  </sheetData>
  <pageMargins left="0.75" right="0.75" top="1" bottom="1" header="0.5" footer="0.5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I11"/>
  <sheetViews>
    <sheetView showRuler="0" workbookViewId="0"/>
  </sheetViews>
  <sheetFormatPr defaultColWidth="13.33203125" defaultRowHeight="13.2" x14ac:dyDescent="0.25"/>
  <cols>
    <col min="1" max="1" width="24.33203125" customWidth="1"/>
    <col min="2" max="9" width="11.6640625" customWidth="1"/>
  </cols>
  <sheetData>
    <row r="1" spans="1:9" ht="19.8" x14ac:dyDescent="0.25">
      <c r="A1" s="1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5.75" customHeight="1" x14ac:dyDescent="0.25">
      <c r="A3" s="19" t="s">
        <v>122</v>
      </c>
      <c r="B3" s="27">
        <v>9.51</v>
      </c>
      <c r="C3" s="28">
        <v>10.1</v>
      </c>
      <c r="D3" s="23">
        <v>-0.06</v>
      </c>
      <c r="E3" s="28">
        <v>9.42</v>
      </c>
      <c r="F3" s="23">
        <v>0.01</v>
      </c>
      <c r="G3" s="27">
        <v>9.56</v>
      </c>
      <c r="H3" s="28">
        <v>10.49</v>
      </c>
      <c r="I3" s="28">
        <v>10.39</v>
      </c>
    </row>
    <row r="4" spans="1:9" ht="15" customHeight="1" x14ac:dyDescent="0.25">
      <c r="A4" s="19" t="s">
        <v>123</v>
      </c>
      <c r="B4" s="27">
        <v>9.6</v>
      </c>
      <c r="C4" s="28">
        <v>9.99</v>
      </c>
      <c r="D4" s="23">
        <v>-0.04</v>
      </c>
      <c r="E4" s="28">
        <v>9.93</v>
      </c>
      <c r="F4" s="23">
        <v>-0.03</v>
      </c>
      <c r="G4" s="27">
        <v>9.6</v>
      </c>
      <c r="H4" s="28">
        <v>9.99</v>
      </c>
      <c r="I4" s="28">
        <v>10.08</v>
      </c>
    </row>
    <row r="5" spans="1:9" ht="15" customHeight="1" x14ac:dyDescent="0.25">
      <c r="A5" s="19" t="s">
        <v>124</v>
      </c>
      <c r="B5" s="27">
        <v>1.85</v>
      </c>
      <c r="C5" s="28">
        <v>1.85</v>
      </c>
      <c r="D5" s="20" t="s">
        <v>125</v>
      </c>
      <c r="E5" s="28">
        <v>1.87</v>
      </c>
      <c r="F5" s="23">
        <v>-0.01</v>
      </c>
      <c r="G5" s="27">
        <v>1.86</v>
      </c>
      <c r="H5" s="28">
        <v>1.85</v>
      </c>
      <c r="I5" s="28">
        <v>1.86</v>
      </c>
    </row>
    <row r="6" spans="1:9" ht="15" customHeight="1" x14ac:dyDescent="0.25">
      <c r="A6" s="19" t="s">
        <v>126</v>
      </c>
      <c r="B6" s="27">
        <v>1.85</v>
      </c>
      <c r="C6" s="28">
        <v>1.88</v>
      </c>
      <c r="D6" s="23">
        <v>-0.02</v>
      </c>
      <c r="E6" s="28">
        <v>1.92</v>
      </c>
      <c r="F6" s="23">
        <v>-0.04</v>
      </c>
      <c r="G6" s="27">
        <v>1.85</v>
      </c>
      <c r="H6" s="28">
        <v>1.88</v>
      </c>
      <c r="I6" s="28">
        <v>1.84</v>
      </c>
    </row>
    <row r="7" spans="1:9" ht="15" customHeight="1" x14ac:dyDescent="0.25">
      <c r="A7" s="19" t="s">
        <v>127</v>
      </c>
      <c r="B7" s="27">
        <v>5.14</v>
      </c>
      <c r="C7" s="28">
        <v>5.45</v>
      </c>
      <c r="D7" s="23">
        <v>-0.06</v>
      </c>
      <c r="E7" s="28">
        <v>5.05</v>
      </c>
      <c r="F7" s="23">
        <v>0.02</v>
      </c>
      <c r="G7" s="27">
        <v>5.15</v>
      </c>
      <c r="H7" s="28">
        <v>5.66</v>
      </c>
      <c r="I7" s="28">
        <v>5.59</v>
      </c>
    </row>
    <row r="8" spans="1:9" ht="15" customHeight="1" x14ac:dyDescent="0.25">
      <c r="A8" s="19" t="s">
        <v>128</v>
      </c>
      <c r="B8" s="27">
        <v>5.2</v>
      </c>
      <c r="C8" s="28">
        <v>5.32</v>
      </c>
      <c r="D8" s="23">
        <v>-0.02</v>
      </c>
      <c r="E8" s="28">
        <v>5.18</v>
      </c>
      <c r="F8" s="23">
        <v>0</v>
      </c>
      <c r="G8" s="27">
        <v>5.2</v>
      </c>
      <c r="H8" s="28">
        <v>5.32</v>
      </c>
      <c r="I8" s="28">
        <v>5.48</v>
      </c>
    </row>
    <row r="9" spans="1:9" ht="15" customHeight="1" x14ac:dyDescent="0.25">
      <c r="A9" s="19" t="s">
        <v>129</v>
      </c>
      <c r="B9" s="27">
        <v>10.94</v>
      </c>
      <c r="C9" s="28">
        <v>11.8</v>
      </c>
      <c r="D9" s="23">
        <v>-7.0000000000000007E-2</v>
      </c>
      <c r="E9" s="28">
        <v>10.96</v>
      </c>
      <c r="F9" s="23">
        <v>0</v>
      </c>
      <c r="G9" s="27">
        <v>11.09</v>
      </c>
      <c r="H9" s="28">
        <v>11.71</v>
      </c>
      <c r="I9" s="28">
        <v>11.72</v>
      </c>
    </row>
    <row r="10" spans="1:9" ht="15" customHeight="1" x14ac:dyDescent="0.25">
      <c r="A10" s="1" t="s">
        <v>130</v>
      </c>
      <c r="B10" s="59">
        <v>10.9</v>
      </c>
      <c r="C10" s="60">
        <v>11.73</v>
      </c>
      <c r="D10" s="10">
        <v>-7.0000000000000007E-2</v>
      </c>
      <c r="E10" s="60">
        <v>11.31</v>
      </c>
      <c r="F10" s="10">
        <v>-0.04</v>
      </c>
      <c r="G10" s="59">
        <v>10.9</v>
      </c>
      <c r="H10" s="60">
        <v>11.73</v>
      </c>
      <c r="I10" s="60">
        <v>11.84</v>
      </c>
    </row>
    <row r="11" spans="1:9" x14ac:dyDescent="0.25">
      <c r="A11" s="33"/>
      <c r="B11" s="33"/>
      <c r="C11" s="33"/>
      <c r="D11" s="33"/>
      <c r="E11" s="33"/>
      <c r="F11" s="33"/>
      <c r="G11" s="33"/>
      <c r="H11" s="33"/>
      <c r="I11" s="33"/>
    </row>
  </sheetData>
  <pageMargins left="0.75" right="0.75" top="1" bottom="1" header="0.5" footer="0.5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I31"/>
  <sheetViews>
    <sheetView showRuler="0" workbookViewId="0"/>
  </sheetViews>
  <sheetFormatPr defaultColWidth="13.33203125" defaultRowHeight="13.2" x14ac:dyDescent="0.25"/>
  <cols>
    <col min="1" max="1" width="41.33203125" customWidth="1"/>
    <col min="2" max="9" width="11.6640625" customWidth="1"/>
  </cols>
  <sheetData>
    <row r="1" spans="1:9" ht="19.95" customHeight="1" x14ac:dyDescent="0.25">
      <c r="A1" s="52"/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5" customHeight="1" x14ac:dyDescent="0.25">
      <c r="A2" s="61"/>
      <c r="B2" s="62"/>
      <c r="C2" s="7"/>
      <c r="D2" s="7"/>
      <c r="E2" s="7"/>
      <c r="F2" s="7"/>
      <c r="G2" s="62"/>
      <c r="H2" s="7"/>
      <c r="I2" s="7"/>
    </row>
    <row r="3" spans="1:9" ht="12.45" customHeight="1" x14ac:dyDescent="0.25">
      <c r="A3" s="63" t="s">
        <v>131</v>
      </c>
      <c r="B3" s="18"/>
      <c r="C3" s="19"/>
      <c r="D3" s="20"/>
      <c r="E3" s="19"/>
      <c r="F3" s="20"/>
      <c r="G3" s="18"/>
      <c r="H3" s="19"/>
      <c r="I3" s="19"/>
    </row>
    <row r="4" spans="1:9" ht="12.45" customHeight="1" x14ac:dyDescent="0.25">
      <c r="A4" s="64" t="s">
        <v>132</v>
      </c>
      <c r="B4" s="21">
        <v>348</v>
      </c>
      <c r="C4" s="22">
        <v>357</v>
      </c>
      <c r="D4" s="23">
        <v>-0.03</v>
      </c>
      <c r="E4" s="22">
        <v>308</v>
      </c>
      <c r="F4" s="46">
        <v>0.13</v>
      </c>
      <c r="G4" s="21">
        <v>322</v>
      </c>
      <c r="H4" s="22">
        <v>407</v>
      </c>
      <c r="I4" s="22">
        <v>384</v>
      </c>
    </row>
    <row r="5" spans="1:9" ht="12.45" customHeight="1" x14ac:dyDescent="0.25">
      <c r="A5" s="64" t="s">
        <v>133</v>
      </c>
      <c r="B5" s="21">
        <v>65</v>
      </c>
      <c r="C5" s="22">
        <v>72</v>
      </c>
      <c r="D5" s="23">
        <v>-0.09</v>
      </c>
      <c r="E5" s="22">
        <v>63</v>
      </c>
      <c r="F5" s="46">
        <v>0.03</v>
      </c>
      <c r="G5" s="21">
        <v>65</v>
      </c>
      <c r="H5" s="22">
        <v>81</v>
      </c>
      <c r="I5" s="22">
        <v>79</v>
      </c>
    </row>
    <row r="6" spans="1:9" ht="12.45" customHeight="1" x14ac:dyDescent="0.25">
      <c r="A6" s="64" t="s">
        <v>134</v>
      </c>
      <c r="B6" s="21">
        <v>36335</v>
      </c>
      <c r="C6" s="22">
        <v>36619</v>
      </c>
      <c r="D6" s="23">
        <v>-0.01</v>
      </c>
      <c r="E6" s="22">
        <v>35737</v>
      </c>
      <c r="F6" s="46">
        <v>0.02</v>
      </c>
      <c r="G6" s="21">
        <v>108154</v>
      </c>
      <c r="H6" s="22">
        <v>107258</v>
      </c>
      <c r="I6" s="22">
        <v>144077</v>
      </c>
    </row>
    <row r="7" spans="1:9" ht="12.45" customHeight="1" x14ac:dyDescent="0.25">
      <c r="A7" s="43" t="s">
        <v>135</v>
      </c>
      <c r="B7" s="8">
        <v>14133</v>
      </c>
      <c r="C7" s="9">
        <v>14662</v>
      </c>
      <c r="D7" s="10">
        <v>-0.04</v>
      </c>
      <c r="E7" s="9">
        <v>14043</v>
      </c>
      <c r="F7" s="51">
        <v>0.01</v>
      </c>
      <c r="G7" s="8">
        <v>42826</v>
      </c>
      <c r="H7" s="9">
        <v>42509</v>
      </c>
      <c r="I7" s="9">
        <v>57678</v>
      </c>
    </row>
    <row r="8" spans="1:9" ht="12.45" customHeight="1" x14ac:dyDescent="0.25">
      <c r="A8" s="5"/>
      <c r="B8" s="6"/>
      <c r="C8" s="5"/>
      <c r="D8" s="7"/>
      <c r="E8" s="5"/>
      <c r="F8" s="7"/>
      <c r="G8" s="6"/>
      <c r="H8" s="5"/>
      <c r="I8" s="5"/>
    </row>
    <row r="9" spans="1:9" ht="12.45" customHeight="1" x14ac:dyDescent="0.25">
      <c r="A9" s="63" t="s">
        <v>136</v>
      </c>
      <c r="B9" s="18"/>
      <c r="C9" s="19"/>
      <c r="D9" s="20"/>
      <c r="E9" s="19"/>
      <c r="F9" s="20"/>
      <c r="G9" s="18"/>
      <c r="H9" s="19"/>
      <c r="I9" s="19"/>
    </row>
    <row r="10" spans="1:9" ht="12.45" customHeight="1" x14ac:dyDescent="0.25">
      <c r="A10" s="64" t="s">
        <v>137</v>
      </c>
      <c r="B10" s="21">
        <v>1325</v>
      </c>
      <c r="C10" s="22">
        <v>791</v>
      </c>
      <c r="D10" s="23">
        <v>0.68</v>
      </c>
      <c r="E10" s="22">
        <v>1058</v>
      </c>
      <c r="F10" s="46">
        <v>0.25</v>
      </c>
      <c r="G10" s="21">
        <v>1188</v>
      </c>
      <c r="H10" s="22">
        <v>750</v>
      </c>
      <c r="I10" s="22">
        <v>769</v>
      </c>
    </row>
    <row r="11" spans="1:9" ht="12.45" customHeight="1" x14ac:dyDescent="0.25">
      <c r="A11" s="64" t="s">
        <v>138</v>
      </c>
      <c r="B11" s="21">
        <v>937</v>
      </c>
      <c r="C11" s="22">
        <v>108</v>
      </c>
      <c r="D11" s="20" t="s">
        <v>12</v>
      </c>
      <c r="E11" s="22">
        <v>807</v>
      </c>
      <c r="F11" s="46">
        <v>0.16</v>
      </c>
      <c r="G11" s="21">
        <v>931</v>
      </c>
      <c r="H11" s="22">
        <v>172</v>
      </c>
      <c r="I11" s="22">
        <v>248</v>
      </c>
    </row>
    <row r="12" spans="1:9" ht="12.45" customHeight="1" x14ac:dyDescent="0.25">
      <c r="A12" s="43" t="s">
        <v>139</v>
      </c>
      <c r="B12" s="8">
        <v>475</v>
      </c>
      <c r="C12" s="9">
        <v>425</v>
      </c>
      <c r="D12" s="10">
        <v>0.12</v>
      </c>
      <c r="E12" s="9">
        <v>747</v>
      </c>
      <c r="F12" s="51">
        <v>-0.36</v>
      </c>
      <c r="G12" s="8">
        <v>748</v>
      </c>
      <c r="H12" s="9">
        <v>422</v>
      </c>
      <c r="I12" s="9">
        <v>467</v>
      </c>
    </row>
    <row r="13" spans="1:9" ht="12.45" customHeight="1" x14ac:dyDescent="0.25">
      <c r="A13" s="5"/>
      <c r="B13" s="6"/>
      <c r="C13" s="5"/>
      <c r="D13" s="7"/>
      <c r="E13" s="5"/>
      <c r="F13" s="7"/>
      <c r="G13" s="6"/>
      <c r="H13" s="5"/>
      <c r="I13" s="5"/>
    </row>
    <row r="14" spans="1:9" ht="12.45" customHeight="1" x14ac:dyDescent="0.25">
      <c r="A14" s="63" t="s">
        <v>140</v>
      </c>
      <c r="B14" s="18"/>
      <c r="C14" s="19"/>
      <c r="D14" s="20"/>
      <c r="E14" s="19"/>
      <c r="F14" s="20"/>
      <c r="G14" s="18"/>
      <c r="H14" s="19"/>
      <c r="I14" s="19"/>
    </row>
    <row r="15" spans="1:9" ht="12.45" customHeight="1" x14ac:dyDescent="0.25">
      <c r="A15" s="64" t="s">
        <v>141</v>
      </c>
      <c r="B15" s="21">
        <v>3228</v>
      </c>
      <c r="C15" s="22">
        <v>2620</v>
      </c>
      <c r="D15" s="46">
        <v>0.23</v>
      </c>
      <c r="E15" s="22">
        <v>3565</v>
      </c>
      <c r="F15" s="46">
        <v>-0.09</v>
      </c>
      <c r="G15" s="21">
        <v>3329</v>
      </c>
      <c r="H15" s="22">
        <v>2563</v>
      </c>
      <c r="I15" s="22">
        <v>2631</v>
      </c>
    </row>
    <row r="16" spans="1:9" ht="12.45" customHeight="1" x14ac:dyDescent="0.25">
      <c r="A16" s="64" t="s">
        <v>142</v>
      </c>
      <c r="B16" s="21">
        <v>3225</v>
      </c>
      <c r="C16" s="22">
        <v>2620</v>
      </c>
      <c r="D16" s="46">
        <v>0.23</v>
      </c>
      <c r="E16" s="22">
        <v>3518</v>
      </c>
      <c r="F16" s="46">
        <v>-0.08</v>
      </c>
      <c r="G16" s="21">
        <v>3313</v>
      </c>
      <c r="H16" s="22">
        <v>2568</v>
      </c>
      <c r="I16" s="22">
        <v>2639</v>
      </c>
    </row>
    <row r="17" spans="1:9" ht="12.45" customHeight="1" x14ac:dyDescent="0.25">
      <c r="A17" s="64" t="s">
        <v>143</v>
      </c>
      <c r="B17" s="21">
        <v>3225</v>
      </c>
      <c r="C17" s="22">
        <v>213</v>
      </c>
      <c r="D17" s="20" t="s">
        <v>12</v>
      </c>
      <c r="E17" s="22">
        <v>581</v>
      </c>
      <c r="F17" s="20" t="s">
        <v>12</v>
      </c>
      <c r="G17" s="21">
        <v>495</v>
      </c>
      <c r="H17" s="22">
        <v>232</v>
      </c>
      <c r="I17" s="22">
        <v>252</v>
      </c>
    </row>
    <row r="18" spans="1:9" ht="12.45" customHeight="1" x14ac:dyDescent="0.25">
      <c r="A18" s="64" t="s">
        <v>144</v>
      </c>
      <c r="B18" s="21">
        <v>1051</v>
      </c>
      <c r="C18" s="22">
        <v>465</v>
      </c>
      <c r="D18" s="20" t="s">
        <v>12</v>
      </c>
      <c r="E18" s="22">
        <v>1109</v>
      </c>
      <c r="F18" s="46">
        <v>-0.05</v>
      </c>
      <c r="G18" s="21">
        <v>909</v>
      </c>
      <c r="H18" s="22">
        <v>464</v>
      </c>
      <c r="I18" s="22">
        <v>458</v>
      </c>
    </row>
    <row r="19" spans="1:9" ht="12.45" customHeight="1" x14ac:dyDescent="0.25">
      <c r="A19" s="64" t="s">
        <v>145</v>
      </c>
      <c r="B19" s="21">
        <v>11476</v>
      </c>
      <c r="C19" s="22">
        <v>11114</v>
      </c>
      <c r="D19" s="46">
        <v>0.03</v>
      </c>
      <c r="E19" s="22">
        <v>11337</v>
      </c>
      <c r="F19" s="46">
        <v>0.01</v>
      </c>
      <c r="G19" s="21">
        <v>34013</v>
      </c>
      <c r="H19" s="22">
        <v>32683</v>
      </c>
      <c r="I19" s="22">
        <v>43877</v>
      </c>
    </row>
    <row r="20" spans="1:9" ht="12.45" customHeight="1" x14ac:dyDescent="0.25">
      <c r="A20" s="64" t="s">
        <v>146</v>
      </c>
      <c r="B20" s="21">
        <v>12123</v>
      </c>
      <c r="C20" s="22">
        <v>11709</v>
      </c>
      <c r="D20" s="46">
        <v>0.04</v>
      </c>
      <c r="E20" s="22">
        <v>12015</v>
      </c>
      <c r="F20" s="46">
        <v>0.01</v>
      </c>
      <c r="G20" s="21">
        <v>35115</v>
      </c>
      <c r="H20" s="22">
        <v>34359</v>
      </c>
      <c r="I20" s="22">
        <v>46141</v>
      </c>
    </row>
    <row r="21" spans="1:9" ht="12.45" customHeight="1" x14ac:dyDescent="0.25">
      <c r="A21" s="64" t="s">
        <v>147</v>
      </c>
      <c r="B21" s="21">
        <v>7163</v>
      </c>
      <c r="C21" s="22">
        <v>7624</v>
      </c>
      <c r="D21" s="46">
        <v>-0.06</v>
      </c>
      <c r="E21" s="22">
        <v>6914</v>
      </c>
      <c r="F21" s="46">
        <v>0.04</v>
      </c>
      <c r="G21" s="21">
        <v>21539</v>
      </c>
      <c r="H21" s="22">
        <v>22470</v>
      </c>
      <c r="I21" s="22">
        <v>30092</v>
      </c>
    </row>
    <row r="22" spans="1:9" ht="12.45" customHeight="1" x14ac:dyDescent="0.25">
      <c r="A22" s="64" t="s">
        <v>148</v>
      </c>
      <c r="B22" s="21">
        <v>7098</v>
      </c>
      <c r="C22" s="22">
        <v>7135</v>
      </c>
      <c r="D22" s="46">
        <v>-0.01</v>
      </c>
      <c r="E22" s="22">
        <v>6850</v>
      </c>
      <c r="F22" s="46">
        <v>0.04</v>
      </c>
      <c r="G22" s="21">
        <v>20979</v>
      </c>
      <c r="H22" s="22">
        <v>21149</v>
      </c>
      <c r="I22" s="22">
        <v>28061</v>
      </c>
    </row>
    <row r="23" spans="1:9" ht="12.45" customHeight="1" x14ac:dyDescent="0.25">
      <c r="A23" s="64" t="s">
        <v>149</v>
      </c>
      <c r="B23" s="21">
        <v>18639</v>
      </c>
      <c r="C23" s="22">
        <v>18738</v>
      </c>
      <c r="D23" s="46">
        <v>-0.01</v>
      </c>
      <c r="E23" s="22">
        <v>18251</v>
      </c>
      <c r="F23" s="46">
        <v>0.02</v>
      </c>
      <c r="G23" s="21">
        <v>55552</v>
      </c>
      <c r="H23" s="22">
        <v>55153</v>
      </c>
      <c r="I23" s="22">
        <v>73969</v>
      </c>
    </row>
    <row r="24" spans="1:9" ht="12.45" customHeight="1" x14ac:dyDescent="0.25">
      <c r="A24" s="64" t="s">
        <v>150</v>
      </c>
      <c r="B24" s="21">
        <v>19221</v>
      </c>
      <c r="C24" s="22">
        <v>18844</v>
      </c>
      <c r="D24" s="46">
        <v>0.02</v>
      </c>
      <c r="E24" s="22">
        <v>18865</v>
      </c>
      <c r="F24" s="46">
        <v>0.02</v>
      </c>
      <c r="G24" s="21">
        <v>56093</v>
      </c>
      <c r="H24" s="22">
        <v>2152</v>
      </c>
      <c r="I24" s="22">
        <v>74202</v>
      </c>
    </row>
    <row r="25" spans="1:9" ht="12.45" customHeight="1" x14ac:dyDescent="0.25">
      <c r="A25" s="64" t="s">
        <v>151</v>
      </c>
      <c r="B25" s="21">
        <v>1751</v>
      </c>
      <c r="C25" s="22">
        <v>2152</v>
      </c>
      <c r="D25" s="46">
        <v>-0.19</v>
      </c>
      <c r="E25" s="22">
        <v>1811</v>
      </c>
      <c r="F25" s="46">
        <v>-0.03</v>
      </c>
      <c r="G25" s="21">
        <v>1751</v>
      </c>
      <c r="H25" s="22">
        <v>2152</v>
      </c>
      <c r="I25" s="22">
        <v>2121</v>
      </c>
    </row>
    <row r="26" spans="1:9" ht="12.45" customHeight="1" x14ac:dyDescent="0.25">
      <c r="A26" s="43" t="s">
        <v>152</v>
      </c>
      <c r="B26" s="8">
        <v>1405</v>
      </c>
      <c r="C26" s="9">
        <v>1131</v>
      </c>
      <c r="D26" s="51">
        <v>0.24</v>
      </c>
      <c r="E26" s="9">
        <v>1694</v>
      </c>
      <c r="F26" s="51">
        <v>-0.17</v>
      </c>
      <c r="G26" s="8">
        <v>1405</v>
      </c>
      <c r="H26" s="9">
        <v>1131</v>
      </c>
      <c r="I26" s="9">
        <v>1160</v>
      </c>
    </row>
    <row r="27" spans="1:9" ht="12.45" customHeight="1" x14ac:dyDescent="0.25">
      <c r="A27" s="5"/>
      <c r="B27" s="6"/>
      <c r="C27" s="5"/>
      <c r="D27" s="7"/>
      <c r="E27" s="5"/>
      <c r="F27" s="7"/>
      <c r="G27" s="6"/>
      <c r="H27" s="5"/>
      <c r="I27" s="5"/>
    </row>
    <row r="28" spans="1:9" ht="12.45" customHeight="1" x14ac:dyDescent="0.25">
      <c r="A28" s="63" t="s">
        <v>153</v>
      </c>
      <c r="B28" s="18"/>
      <c r="C28" s="19"/>
      <c r="D28" s="20"/>
      <c r="E28" s="19"/>
      <c r="F28" s="20"/>
      <c r="G28" s="18"/>
      <c r="H28" s="19"/>
      <c r="I28" s="19"/>
    </row>
    <row r="29" spans="1:9" ht="12.45" customHeight="1" x14ac:dyDescent="0.25">
      <c r="A29" s="64" t="s">
        <v>154</v>
      </c>
      <c r="B29" s="21">
        <v>690</v>
      </c>
      <c r="C29" s="22">
        <v>682</v>
      </c>
      <c r="D29" s="46">
        <v>0.01</v>
      </c>
      <c r="E29" s="22">
        <v>888</v>
      </c>
      <c r="F29" s="46">
        <v>-0.22</v>
      </c>
      <c r="G29" s="21">
        <v>2389</v>
      </c>
      <c r="H29" s="22">
        <v>2390</v>
      </c>
      <c r="I29" s="22">
        <v>3092</v>
      </c>
    </row>
    <row r="30" spans="1:9" ht="12.45" customHeight="1" x14ac:dyDescent="0.25">
      <c r="A30" s="43" t="s">
        <v>155</v>
      </c>
      <c r="B30" s="8">
        <v>549</v>
      </c>
      <c r="C30" s="9">
        <v>548</v>
      </c>
      <c r="D30" s="51">
        <v>0</v>
      </c>
      <c r="E30" s="9">
        <v>551</v>
      </c>
      <c r="F30" s="65">
        <v>0</v>
      </c>
      <c r="G30" s="8">
        <v>1641</v>
      </c>
      <c r="H30" s="9">
        <v>1646</v>
      </c>
      <c r="I30" s="9">
        <v>2122</v>
      </c>
    </row>
    <row r="31" spans="1:9" x14ac:dyDescent="0.25">
      <c r="A31" s="33"/>
      <c r="B31" s="33"/>
      <c r="C31" s="33"/>
      <c r="D31" s="33"/>
      <c r="E31" s="33"/>
      <c r="F31" s="33"/>
      <c r="G31" s="33"/>
      <c r="H31" s="33"/>
      <c r="I31" s="33"/>
    </row>
  </sheetData>
  <pageMargins left="0.75" right="0.75" top="1" bottom="1" header="0.5" footer="0.5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F31"/>
  <sheetViews>
    <sheetView showRuler="0" workbookViewId="0"/>
  </sheetViews>
  <sheetFormatPr defaultColWidth="13.33203125" defaultRowHeight="13.2" x14ac:dyDescent="0.25"/>
  <cols>
    <col min="1" max="1" width="54.33203125" customWidth="1"/>
    <col min="2" max="6" width="11.6640625" customWidth="1"/>
  </cols>
  <sheetData>
    <row r="1" spans="1:6" ht="19.95" customHeight="1" x14ac:dyDescent="0.25">
      <c r="A1" s="1" t="s">
        <v>0</v>
      </c>
      <c r="B1" s="2" t="s">
        <v>1</v>
      </c>
      <c r="C1" s="3" t="s">
        <v>2</v>
      </c>
      <c r="D1" s="3" t="s">
        <v>6</v>
      </c>
      <c r="E1" s="2" t="s">
        <v>7</v>
      </c>
      <c r="F1" s="3" t="s">
        <v>8</v>
      </c>
    </row>
    <row r="2" spans="1:6" ht="12.45" customHeight="1" x14ac:dyDescent="0.25">
      <c r="A2" s="5"/>
      <c r="B2" s="6"/>
      <c r="C2" s="5"/>
      <c r="D2" s="5"/>
      <c r="E2" s="6"/>
      <c r="F2" s="5"/>
    </row>
    <row r="3" spans="1:6" ht="12.45" customHeight="1" x14ac:dyDescent="0.25">
      <c r="A3" s="19" t="s">
        <v>9</v>
      </c>
      <c r="B3" s="21">
        <v>52128</v>
      </c>
      <c r="C3" s="22">
        <v>50546</v>
      </c>
      <c r="D3" s="22">
        <v>159005</v>
      </c>
      <c r="E3" s="21">
        <v>160756</v>
      </c>
      <c r="F3" s="22">
        <v>207971</v>
      </c>
    </row>
    <row r="4" spans="1:6" ht="12.45" customHeight="1" x14ac:dyDescent="0.25">
      <c r="A4" s="19" t="s">
        <v>156</v>
      </c>
      <c r="B4" s="21">
        <v>41</v>
      </c>
      <c r="C4" s="22">
        <v>226</v>
      </c>
      <c r="D4" s="22">
        <v>165</v>
      </c>
      <c r="E4" s="21">
        <v>87</v>
      </c>
      <c r="F4" s="22">
        <v>121</v>
      </c>
    </row>
    <row r="5" spans="1:6" ht="12.45" customHeight="1" x14ac:dyDescent="0.25">
      <c r="A5" s="1" t="s">
        <v>157</v>
      </c>
      <c r="B5" s="8">
        <v>1072</v>
      </c>
      <c r="C5" s="9">
        <v>1221</v>
      </c>
      <c r="D5" s="9">
        <v>3303</v>
      </c>
      <c r="E5" s="8">
        <v>3576</v>
      </c>
      <c r="F5" s="9">
        <v>5189</v>
      </c>
    </row>
    <row r="6" spans="1:6" ht="12.45" customHeight="1" x14ac:dyDescent="0.25">
      <c r="A6" s="14" t="s">
        <v>158</v>
      </c>
      <c r="B6" s="15">
        <v>53240</v>
      </c>
      <c r="C6" s="16">
        <v>51993</v>
      </c>
      <c r="D6" s="16">
        <v>162474</v>
      </c>
      <c r="E6" s="15">
        <v>164420</v>
      </c>
      <c r="F6" s="16">
        <v>213281</v>
      </c>
    </row>
    <row r="7" spans="1:6" ht="12.45" customHeight="1" x14ac:dyDescent="0.25">
      <c r="A7" s="5"/>
      <c r="B7" s="6"/>
      <c r="C7" s="5"/>
      <c r="D7" s="5"/>
      <c r="E7" s="6"/>
      <c r="F7" s="5"/>
    </row>
    <row r="8" spans="1:6" ht="12.45" customHeight="1" x14ac:dyDescent="0.25">
      <c r="A8" s="19" t="s">
        <v>159</v>
      </c>
      <c r="B8" s="21">
        <v>31487</v>
      </c>
      <c r="C8" s="22">
        <v>32978</v>
      </c>
      <c r="D8" s="22">
        <v>95316</v>
      </c>
      <c r="E8" s="21">
        <v>101111</v>
      </c>
      <c r="F8" s="22">
        <v>133116</v>
      </c>
    </row>
    <row r="9" spans="1:6" ht="12.45" customHeight="1" x14ac:dyDescent="0.25">
      <c r="A9" s="19" t="s">
        <v>160</v>
      </c>
      <c r="B9" s="21">
        <v>6415</v>
      </c>
      <c r="C9" s="22">
        <v>6628</v>
      </c>
      <c r="D9" s="22">
        <v>20322</v>
      </c>
      <c r="E9" s="21">
        <v>20623</v>
      </c>
      <c r="F9" s="22">
        <v>28060</v>
      </c>
    </row>
    <row r="10" spans="1:6" ht="12.45" customHeight="1" x14ac:dyDescent="0.25">
      <c r="A10" s="19" t="s">
        <v>161</v>
      </c>
      <c r="B10" s="21">
        <v>2725</v>
      </c>
      <c r="C10" s="22">
        <v>2514</v>
      </c>
      <c r="D10" s="22">
        <v>8052</v>
      </c>
      <c r="E10" s="21">
        <v>7577</v>
      </c>
      <c r="F10" s="22">
        <v>10328</v>
      </c>
    </row>
    <row r="11" spans="1:6" ht="12.45" customHeight="1" x14ac:dyDescent="0.25">
      <c r="A11" s="19" t="s">
        <v>162</v>
      </c>
      <c r="B11" s="21">
        <v>74</v>
      </c>
      <c r="C11" s="22">
        <v>41</v>
      </c>
      <c r="D11" s="22">
        <v>518</v>
      </c>
      <c r="E11" s="21">
        <v>348</v>
      </c>
      <c r="F11" s="22">
        <v>1148</v>
      </c>
    </row>
    <row r="12" spans="1:6" ht="12.45" customHeight="1" x14ac:dyDescent="0.25">
      <c r="A12" s="1" t="s">
        <v>163</v>
      </c>
      <c r="B12" s="8">
        <v>6624</v>
      </c>
      <c r="C12" s="9">
        <v>6342</v>
      </c>
      <c r="D12" s="9">
        <v>19345</v>
      </c>
      <c r="E12" s="8">
        <v>18880</v>
      </c>
      <c r="F12" s="9">
        <v>26228</v>
      </c>
    </row>
    <row r="13" spans="1:6" ht="12.45" customHeight="1" x14ac:dyDescent="0.25">
      <c r="A13" s="14" t="s">
        <v>164</v>
      </c>
      <c r="B13" s="15">
        <v>47325</v>
      </c>
      <c r="C13" s="16">
        <v>48503</v>
      </c>
      <c r="D13" s="16">
        <v>143554</v>
      </c>
      <c r="E13" s="15">
        <v>148538</v>
      </c>
      <c r="F13" s="16">
        <v>198880</v>
      </c>
    </row>
    <row r="14" spans="1:6" ht="12.45" customHeight="1" x14ac:dyDescent="0.25">
      <c r="A14" s="14" t="s">
        <v>21</v>
      </c>
      <c r="B14" s="15">
        <v>5915</v>
      </c>
      <c r="C14" s="16">
        <v>3491</v>
      </c>
      <c r="D14" s="16">
        <v>18920</v>
      </c>
      <c r="E14" s="15">
        <v>15881</v>
      </c>
      <c r="F14" s="16">
        <v>14401</v>
      </c>
    </row>
    <row r="15" spans="1:6" ht="12.45" customHeight="1" x14ac:dyDescent="0.25">
      <c r="A15" s="5"/>
      <c r="B15" s="6"/>
      <c r="C15" s="5"/>
      <c r="D15" s="5"/>
      <c r="E15" s="6"/>
      <c r="F15" s="5"/>
    </row>
    <row r="16" spans="1:6" ht="12.45" customHeight="1" x14ac:dyDescent="0.25">
      <c r="A16" s="19" t="s">
        <v>116</v>
      </c>
      <c r="B16" s="21">
        <v>332</v>
      </c>
      <c r="C16" s="22">
        <v>-103</v>
      </c>
      <c r="D16" s="22">
        <v>830</v>
      </c>
      <c r="E16" s="21">
        <v>391</v>
      </c>
      <c r="F16" s="22">
        <v>820</v>
      </c>
    </row>
    <row r="17" spans="1:6" ht="12.45" customHeight="1" x14ac:dyDescent="0.25">
      <c r="A17" s="19" t="s">
        <v>117</v>
      </c>
      <c r="B17" s="21">
        <v>1822</v>
      </c>
      <c r="C17" s="22">
        <v>381</v>
      </c>
      <c r="D17" s="22">
        <v>3763</v>
      </c>
      <c r="E17" s="21">
        <v>1582</v>
      </c>
      <c r="F17" s="22">
        <v>1007</v>
      </c>
    </row>
    <row r="18" spans="1:6" ht="12.45" customHeight="1" x14ac:dyDescent="0.25">
      <c r="A18" s="1" t="s">
        <v>120</v>
      </c>
      <c r="B18" s="8">
        <v>-692</v>
      </c>
      <c r="C18" s="9">
        <v>-726</v>
      </c>
      <c r="D18" s="9">
        <v>-1878</v>
      </c>
      <c r="E18" s="8">
        <v>-2035</v>
      </c>
      <c r="F18" s="9">
        <v>-2507</v>
      </c>
    </row>
    <row r="19" spans="1:6" ht="12.45" customHeight="1" x14ac:dyDescent="0.25">
      <c r="A19" s="14" t="s">
        <v>121</v>
      </c>
      <c r="B19" s="15">
        <v>1461</v>
      </c>
      <c r="C19" s="16">
        <v>-448</v>
      </c>
      <c r="D19" s="16">
        <v>2715</v>
      </c>
      <c r="E19" s="15">
        <v>-62</v>
      </c>
      <c r="F19" s="16">
        <v>-680</v>
      </c>
    </row>
    <row r="20" spans="1:6" ht="12.45" customHeight="1" x14ac:dyDescent="0.25">
      <c r="A20" s="14"/>
      <c r="B20" s="58"/>
      <c r="C20" s="14"/>
      <c r="D20" s="14"/>
      <c r="E20" s="58"/>
      <c r="F20" s="14"/>
    </row>
    <row r="21" spans="1:6" ht="12.45" customHeight="1" x14ac:dyDescent="0.25">
      <c r="A21" s="14" t="s">
        <v>165</v>
      </c>
      <c r="B21" s="15">
        <v>7376</v>
      </c>
      <c r="C21" s="16">
        <v>3043</v>
      </c>
      <c r="D21" s="16">
        <v>21635</v>
      </c>
      <c r="E21" s="15">
        <v>15820</v>
      </c>
      <c r="F21" s="16">
        <v>13721</v>
      </c>
    </row>
    <row r="22" spans="1:6" ht="12.45" customHeight="1" x14ac:dyDescent="0.25">
      <c r="A22" s="5"/>
      <c r="B22" s="6"/>
      <c r="C22" s="5"/>
      <c r="D22" s="5"/>
      <c r="E22" s="6"/>
      <c r="F22" s="5"/>
    </row>
    <row r="23" spans="1:6" ht="12.45" customHeight="1" x14ac:dyDescent="0.25">
      <c r="A23" s="1" t="s">
        <v>166</v>
      </c>
      <c r="B23" s="8">
        <v>-2113</v>
      </c>
      <c r="C23" s="9">
        <v>-894</v>
      </c>
      <c r="D23" s="9">
        <v>-6067</v>
      </c>
      <c r="E23" s="8">
        <v>-5360</v>
      </c>
      <c r="F23" s="9">
        <v>-5417</v>
      </c>
    </row>
    <row r="24" spans="1:6" ht="12.45" customHeight="1" x14ac:dyDescent="0.25">
      <c r="A24" s="52" t="s">
        <v>167</v>
      </c>
      <c r="B24" s="66">
        <v>5263</v>
      </c>
      <c r="C24" s="67">
        <v>2149</v>
      </c>
      <c r="D24" s="67">
        <v>15569</v>
      </c>
      <c r="E24" s="66">
        <v>10460</v>
      </c>
      <c r="F24" s="67">
        <v>8304</v>
      </c>
    </row>
    <row r="25" spans="1:6" ht="12.45" customHeight="1" x14ac:dyDescent="0.25">
      <c r="A25" s="5"/>
      <c r="B25" s="6"/>
      <c r="C25" s="5"/>
      <c r="D25" s="5"/>
      <c r="E25" s="6"/>
      <c r="F25" s="5"/>
    </row>
    <row r="26" spans="1:6" ht="12.45" customHeight="1" x14ac:dyDescent="0.25">
      <c r="A26" s="19" t="s">
        <v>168</v>
      </c>
      <c r="B26" s="21">
        <v>-115</v>
      </c>
      <c r="C26" s="22">
        <v>-45</v>
      </c>
      <c r="D26" s="22">
        <v>260</v>
      </c>
      <c r="E26" s="21">
        <v>1380</v>
      </c>
      <c r="F26" s="22">
        <v>1587</v>
      </c>
    </row>
    <row r="27" spans="1:6" ht="12.45" customHeight="1" x14ac:dyDescent="0.25">
      <c r="A27" s="19" t="s">
        <v>169</v>
      </c>
      <c r="B27" s="21">
        <v>5378</v>
      </c>
      <c r="C27" s="22">
        <v>2194</v>
      </c>
      <c r="D27" s="22">
        <v>15308</v>
      </c>
      <c r="E27" s="21">
        <v>9080</v>
      </c>
      <c r="F27" s="22">
        <v>6717</v>
      </c>
    </row>
    <row r="28" spans="1:6" ht="12.45" customHeight="1" x14ac:dyDescent="0.25">
      <c r="A28" s="19"/>
      <c r="B28" s="18"/>
      <c r="C28" s="19"/>
      <c r="D28" s="19"/>
      <c r="E28" s="18"/>
      <c r="F28" s="19"/>
    </row>
    <row r="29" spans="1:6" ht="12.45" customHeight="1" x14ac:dyDescent="0.25">
      <c r="A29" s="19" t="s">
        <v>170</v>
      </c>
      <c r="B29" s="27">
        <v>2.73</v>
      </c>
      <c r="C29" s="28">
        <v>1.1200000000000001</v>
      </c>
      <c r="D29" s="28">
        <v>7.79</v>
      </c>
      <c r="E29" s="27">
        <v>4.6100000000000003</v>
      </c>
      <c r="F29" s="28">
        <v>3.41</v>
      </c>
    </row>
    <row r="30" spans="1:6" ht="12.45" customHeight="1" x14ac:dyDescent="0.25">
      <c r="A30" s="1" t="s">
        <v>171</v>
      </c>
      <c r="B30" s="8">
        <v>1967</v>
      </c>
      <c r="C30" s="9">
        <v>1965</v>
      </c>
      <c r="D30" s="9">
        <v>1966</v>
      </c>
      <c r="E30" s="8">
        <v>1972</v>
      </c>
      <c r="F30" s="9">
        <v>1970</v>
      </c>
    </row>
    <row r="31" spans="1:6" x14ac:dyDescent="0.25">
      <c r="A31" s="33"/>
      <c r="B31" s="33"/>
      <c r="C31" s="33"/>
      <c r="D31" s="33"/>
      <c r="E31" s="33"/>
      <c r="F31" s="33"/>
    </row>
  </sheetData>
  <pageMargins left="0.75" right="0.75" top="1" bottom="1" header="0.5" footer="0.5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F25"/>
  <sheetViews>
    <sheetView showRuler="0" workbookViewId="0"/>
  </sheetViews>
  <sheetFormatPr defaultColWidth="13.33203125" defaultRowHeight="13.2" x14ac:dyDescent="0.25"/>
  <cols>
    <col min="1" max="1" width="69.33203125" customWidth="1"/>
    <col min="2" max="6" width="11.6640625" customWidth="1"/>
  </cols>
  <sheetData>
    <row r="1" spans="1:6" ht="19.95" customHeight="1" x14ac:dyDescent="0.25">
      <c r="A1" s="1" t="s">
        <v>31</v>
      </c>
      <c r="B1" s="2" t="s">
        <v>1</v>
      </c>
      <c r="C1" s="3" t="s">
        <v>2</v>
      </c>
      <c r="D1" s="3" t="s">
        <v>6</v>
      </c>
      <c r="E1" s="2" t="s">
        <v>7</v>
      </c>
      <c r="F1" s="3" t="s">
        <v>8</v>
      </c>
    </row>
    <row r="2" spans="1:6" ht="12.45" customHeight="1" x14ac:dyDescent="0.25">
      <c r="A2" s="5"/>
      <c r="B2" s="6"/>
      <c r="C2" s="5"/>
      <c r="D2" s="5"/>
      <c r="E2" s="6"/>
      <c r="F2" s="5"/>
    </row>
    <row r="3" spans="1:6" ht="12.45" customHeight="1" x14ac:dyDescent="0.25">
      <c r="A3" s="19" t="s">
        <v>167</v>
      </c>
      <c r="B3" s="21">
        <v>5263</v>
      </c>
      <c r="C3" s="22">
        <v>2149</v>
      </c>
      <c r="D3" s="22">
        <v>15569</v>
      </c>
      <c r="E3" s="21">
        <v>10460</v>
      </c>
      <c r="F3" s="22">
        <v>8304</v>
      </c>
    </row>
    <row r="4" spans="1:6" ht="12.45" customHeight="1" x14ac:dyDescent="0.25">
      <c r="A4" s="19"/>
      <c r="B4" s="18"/>
      <c r="C4" s="19"/>
      <c r="D4" s="19"/>
      <c r="E4" s="18"/>
      <c r="F4" s="19"/>
    </row>
    <row r="5" spans="1:6" ht="12.45" customHeight="1" x14ac:dyDescent="0.25">
      <c r="A5" s="68" t="s">
        <v>172</v>
      </c>
      <c r="B5" s="18"/>
      <c r="C5" s="19"/>
      <c r="D5" s="19"/>
      <c r="E5" s="18"/>
      <c r="F5" s="19"/>
    </row>
    <row r="6" spans="1:6" ht="12.45" customHeight="1" x14ac:dyDescent="0.25">
      <c r="A6" s="69" t="s">
        <v>173</v>
      </c>
      <c r="B6" s="18"/>
      <c r="C6" s="19"/>
      <c r="D6" s="19"/>
      <c r="E6" s="18"/>
      <c r="F6" s="19"/>
    </row>
    <row r="7" spans="1:6" ht="12.45" customHeight="1" x14ac:dyDescent="0.25">
      <c r="A7" s="19" t="s">
        <v>174</v>
      </c>
      <c r="B7" s="21">
        <v>185</v>
      </c>
      <c r="C7" s="22">
        <v>532</v>
      </c>
      <c r="D7" s="22">
        <v>130</v>
      </c>
      <c r="E7" s="21">
        <v>92</v>
      </c>
      <c r="F7" s="22">
        <v>429</v>
      </c>
    </row>
    <row r="8" spans="1:6" ht="12.45" customHeight="1" x14ac:dyDescent="0.25">
      <c r="A8" s="19" t="s">
        <v>175</v>
      </c>
      <c r="B8" s="21">
        <v>-25</v>
      </c>
      <c r="C8" s="22">
        <v>-102</v>
      </c>
      <c r="D8" s="22">
        <v>-115</v>
      </c>
      <c r="E8" s="21">
        <v>-216</v>
      </c>
      <c r="F8" s="22">
        <v>-139</v>
      </c>
    </row>
    <row r="9" spans="1:6" ht="12.45" customHeight="1" x14ac:dyDescent="0.25">
      <c r="A9" s="1" t="s">
        <v>176</v>
      </c>
      <c r="B9" s="8">
        <v>0</v>
      </c>
      <c r="C9" s="9">
        <v>0</v>
      </c>
      <c r="D9" s="9">
        <v>0</v>
      </c>
      <c r="E9" s="8">
        <v>0</v>
      </c>
      <c r="F9" s="9">
        <v>2</v>
      </c>
    </row>
    <row r="10" spans="1:6" ht="12.45" customHeight="1" x14ac:dyDescent="0.25">
      <c r="A10" s="14" t="s">
        <v>177</v>
      </c>
      <c r="B10" s="15">
        <v>160</v>
      </c>
      <c r="C10" s="16">
        <v>429</v>
      </c>
      <c r="D10" s="16">
        <v>15</v>
      </c>
      <c r="E10" s="15">
        <v>-124</v>
      </c>
      <c r="F10" s="16">
        <v>292</v>
      </c>
    </row>
    <row r="11" spans="1:6" ht="12.45" customHeight="1" x14ac:dyDescent="0.25">
      <c r="A11" s="5"/>
      <c r="B11" s="6"/>
      <c r="C11" s="5"/>
      <c r="D11" s="5"/>
      <c r="E11" s="6"/>
      <c r="F11" s="5"/>
    </row>
    <row r="12" spans="1:6" ht="12.45" customHeight="1" x14ac:dyDescent="0.25">
      <c r="A12" s="69" t="s">
        <v>178</v>
      </c>
      <c r="B12" s="18"/>
      <c r="C12" s="19"/>
      <c r="D12" s="19"/>
      <c r="E12" s="18"/>
      <c r="F12" s="19"/>
    </row>
    <row r="13" spans="1:6" ht="12.45" customHeight="1" x14ac:dyDescent="0.25">
      <c r="A13" s="19" t="s">
        <v>179</v>
      </c>
      <c r="B13" s="21">
        <v>-3225</v>
      </c>
      <c r="C13" s="22">
        <v>-96</v>
      </c>
      <c r="D13" s="22">
        <v>-3043</v>
      </c>
      <c r="E13" s="21">
        <v>-4057</v>
      </c>
      <c r="F13" s="22">
        <v>-4049</v>
      </c>
    </row>
    <row r="14" spans="1:6" ht="12.45" customHeight="1" x14ac:dyDescent="0.25">
      <c r="A14" s="19" t="s">
        <v>180</v>
      </c>
      <c r="B14" s="21">
        <v>0</v>
      </c>
      <c r="C14" s="22">
        <v>0</v>
      </c>
      <c r="D14" s="22">
        <v>-5</v>
      </c>
      <c r="E14" s="21">
        <v>0</v>
      </c>
      <c r="F14" s="22">
        <v>-55</v>
      </c>
    </row>
    <row r="15" spans="1:6" ht="12.45" customHeight="1" x14ac:dyDescent="0.25">
      <c r="A15" s="19" t="s">
        <v>181</v>
      </c>
      <c r="B15" s="21">
        <v>3</v>
      </c>
      <c r="C15" s="22">
        <v>82</v>
      </c>
      <c r="D15" s="22">
        <v>138</v>
      </c>
      <c r="E15" s="21">
        <v>921</v>
      </c>
      <c r="F15" s="22">
        <v>907</v>
      </c>
    </row>
    <row r="16" spans="1:6" ht="12.45" customHeight="1" x14ac:dyDescent="0.25">
      <c r="A16" s="1" t="s">
        <v>182</v>
      </c>
      <c r="B16" s="8">
        <v>-77</v>
      </c>
      <c r="C16" s="9">
        <v>-109</v>
      </c>
      <c r="D16" s="9">
        <v>-115</v>
      </c>
      <c r="E16" s="8">
        <v>-104</v>
      </c>
      <c r="F16" s="9">
        <v>-45</v>
      </c>
    </row>
    <row r="17" spans="1:6" ht="12.45" customHeight="1" x14ac:dyDescent="0.25">
      <c r="A17" s="14" t="s">
        <v>177</v>
      </c>
      <c r="B17" s="15">
        <v>-3299</v>
      </c>
      <c r="C17" s="16">
        <v>-124</v>
      </c>
      <c r="D17" s="16">
        <v>-3024</v>
      </c>
      <c r="E17" s="15">
        <v>-3240</v>
      </c>
      <c r="F17" s="16">
        <v>-3242</v>
      </c>
    </row>
    <row r="18" spans="1:6" ht="12.45" customHeight="1" x14ac:dyDescent="0.25">
      <c r="A18" s="5"/>
      <c r="B18" s="6"/>
      <c r="C18" s="5"/>
      <c r="D18" s="5"/>
      <c r="E18" s="6"/>
      <c r="F18" s="5"/>
    </row>
    <row r="19" spans="1:6" ht="12.45" customHeight="1" x14ac:dyDescent="0.25">
      <c r="A19" s="1" t="s">
        <v>172</v>
      </c>
      <c r="B19" s="8">
        <v>-3139</v>
      </c>
      <c r="C19" s="9">
        <v>306</v>
      </c>
      <c r="D19" s="9">
        <v>-3009</v>
      </c>
      <c r="E19" s="8">
        <v>-3363</v>
      </c>
      <c r="F19" s="9">
        <v>-2950</v>
      </c>
    </row>
    <row r="20" spans="1:6" ht="12.45" customHeight="1" x14ac:dyDescent="0.25">
      <c r="A20" s="14"/>
      <c r="B20" s="58"/>
      <c r="C20" s="14"/>
      <c r="D20" s="14"/>
      <c r="E20" s="58"/>
      <c r="F20" s="14"/>
    </row>
    <row r="21" spans="1:6" ht="12.45" customHeight="1" x14ac:dyDescent="0.25">
      <c r="A21" s="38" t="s">
        <v>183</v>
      </c>
      <c r="B21" s="39">
        <v>2124</v>
      </c>
      <c r="C21" s="40">
        <v>2454</v>
      </c>
      <c r="D21" s="40">
        <v>12560</v>
      </c>
      <c r="E21" s="39">
        <v>7097</v>
      </c>
      <c r="F21" s="40">
        <v>5354</v>
      </c>
    </row>
    <row r="22" spans="1:6" ht="12.45" customHeight="1" x14ac:dyDescent="0.25">
      <c r="A22" s="5"/>
      <c r="B22" s="6"/>
      <c r="C22" s="5"/>
      <c r="D22" s="5"/>
      <c r="E22" s="6"/>
      <c r="F22" s="5"/>
    </row>
    <row r="23" spans="1:6" ht="12.45" customHeight="1" x14ac:dyDescent="0.25">
      <c r="A23" s="19" t="s">
        <v>184</v>
      </c>
      <c r="B23" s="21">
        <v>-461</v>
      </c>
      <c r="C23" s="22">
        <v>54</v>
      </c>
      <c r="D23" s="22">
        <v>256</v>
      </c>
      <c r="E23" s="21">
        <v>1657</v>
      </c>
      <c r="F23" s="22">
        <v>1731</v>
      </c>
    </row>
    <row r="24" spans="1:6" ht="12.45" customHeight="1" x14ac:dyDescent="0.25">
      <c r="A24" s="1" t="s">
        <v>185</v>
      </c>
      <c r="B24" s="8">
        <v>-2585</v>
      </c>
      <c r="C24" s="9">
        <v>2400</v>
      </c>
      <c r="D24" s="9">
        <v>12304</v>
      </c>
      <c r="E24" s="8">
        <v>5439</v>
      </c>
      <c r="F24" s="9">
        <v>3622</v>
      </c>
    </row>
    <row r="25" spans="1:6" x14ac:dyDescent="0.25">
      <c r="A25" s="33"/>
      <c r="B25" s="33"/>
      <c r="C25" s="33"/>
      <c r="D25" s="33"/>
      <c r="E25" s="33"/>
      <c r="F25" s="33"/>
    </row>
  </sheetData>
  <pageMargins left="0.75" right="0.75" top="1" bottom="1" header="0.5" footer="0.5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D20"/>
  <sheetViews>
    <sheetView showRuler="0" workbookViewId="0"/>
  </sheetViews>
  <sheetFormatPr defaultColWidth="13.33203125" defaultRowHeight="13.2" x14ac:dyDescent="0.25"/>
  <cols>
    <col min="1" max="1" width="33.6640625" customWidth="1"/>
    <col min="2" max="4" width="11.6640625" customWidth="1"/>
  </cols>
  <sheetData>
    <row r="1" spans="1:4" ht="19.95" customHeight="1" x14ac:dyDescent="0.25">
      <c r="A1" s="1" t="s">
        <v>0</v>
      </c>
      <c r="B1" s="2" t="s">
        <v>186</v>
      </c>
      <c r="C1" s="3" t="s">
        <v>187</v>
      </c>
      <c r="D1" s="3" t="s">
        <v>188</v>
      </c>
    </row>
    <row r="2" spans="1:4" ht="12.45" customHeight="1" x14ac:dyDescent="0.25">
      <c r="A2" s="5"/>
      <c r="B2" s="6"/>
      <c r="C2" s="5"/>
      <c r="D2" s="5"/>
    </row>
    <row r="3" spans="1:4" ht="12.45" customHeight="1" x14ac:dyDescent="0.25">
      <c r="A3" s="69" t="s">
        <v>189</v>
      </c>
      <c r="B3" s="18"/>
      <c r="C3" s="19"/>
      <c r="D3" s="19"/>
    </row>
    <row r="4" spans="1:4" ht="12.45" customHeight="1" x14ac:dyDescent="0.25">
      <c r="A4" s="19" t="s">
        <v>190</v>
      </c>
      <c r="B4" s="21">
        <v>15406</v>
      </c>
      <c r="C4" s="22">
        <v>14703</v>
      </c>
      <c r="D4" s="22">
        <v>16085</v>
      </c>
    </row>
    <row r="5" spans="1:4" ht="12.45" customHeight="1" x14ac:dyDescent="0.25">
      <c r="A5" s="19" t="s">
        <v>191</v>
      </c>
      <c r="B5" s="21">
        <v>4134</v>
      </c>
      <c r="C5" s="22">
        <v>8132</v>
      </c>
      <c r="D5" s="22">
        <v>10600</v>
      </c>
    </row>
    <row r="6" spans="1:4" ht="12.45" customHeight="1" x14ac:dyDescent="0.25">
      <c r="A6" s="19" t="s">
        <v>192</v>
      </c>
      <c r="B6" s="21">
        <v>29545</v>
      </c>
      <c r="C6" s="22">
        <v>27933</v>
      </c>
      <c r="D6" s="22">
        <v>25934</v>
      </c>
    </row>
    <row r="7" spans="1:4" ht="12.45" customHeight="1" x14ac:dyDescent="0.25">
      <c r="A7" s="19" t="s">
        <v>193</v>
      </c>
      <c r="B7" s="21">
        <v>31109</v>
      </c>
      <c r="C7" s="22">
        <v>27198</v>
      </c>
      <c r="D7" s="22">
        <v>27798</v>
      </c>
    </row>
    <row r="8" spans="1:4" ht="12.45" customHeight="1" x14ac:dyDescent="0.25">
      <c r="A8" s="1" t="s">
        <v>194</v>
      </c>
      <c r="B8" s="8">
        <v>1884</v>
      </c>
      <c r="C8" s="9">
        <v>1150</v>
      </c>
      <c r="D8" s="9">
        <v>1064</v>
      </c>
    </row>
    <row r="9" spans="1:4" ht="12.45" customHeight="1" x14ac:dyDescent="0.25">
      <c r="A9" s="14" t="s">
        <v>195</v>
      </c>
      <c r="B9" s="15">
        <v>82077</v>
      </c>
      <c r="C9" s="16">
        <v>79117</v>
      </c>
      <c r="D9" s="16">
        <v>81480</v>
      </c>
    </row>
    <row r="10" spans="1:4" ht="12.45" customHeight="1" x14ac:dyDescent="0.25">
      <c r="A10" s="14"/>
      <c r="B10" s="58"/>
      <c r="C10" s="14"/>
      <c r="D10" s="14"/>
    </row>
    <row r="11" spans="1:4" ht="12.45" customHeight="1" x14ac:dyDescent="0.25">
      <c r="A11" s="5"/>
      <c r="B11" s="6"/>
      <c r="C11" s="5"/>
      <c r="D11" s="5"/>
    </row>
    <row r="12" spans="1:4" ht="12.45" customHeight="1" x14ac:dyDescent="0.25">
      <c r="A12" s="19" t="s">
        <v>196</v>
      </c>
      <c r="B12" s="21">
        <v>77080</v>
      </c>
      <c r="C12" s="22">
        <v>76464</v>
      </c>
      <c r="D12" s="22">
        <v>78132</v>
      </c>
    </row>
    <row r="13" spans="1:4" ht="12.45" customHeight="1" x14ac:dyDescent="0.25">
      <c r="A13" s="19" t="s">
        <v>197</v>
      </c>
      <c r="B13" s="21">
        <v>6794</v>
      </c>
      <c r="C13" s="22">
        <v>7716</v>
      </c>
      <c r="D13" s="22">
        <v>7658</v>
      </c>
    </row>
    <row r="14" spans="1:4" ht="12.45" customHeight="1" x14ac:dyDescent="0.25">
      <c r="A14" s="19" t="s">
        <v>198</v>
      </c>
      <c r="B14" s="21">
        <v>21327</v>
      </c>
      <c r="C14" s="22">
        <v>23065</v>
      </c>
      <c r="D14" s="22">
        <v>22041</v>
      </c>
    </row>
    <row r="15" spans="1:4" ht="12.45" customHeight="1" x14ac:dyDescent="0.25">
      <c r="A15" s="19" t="s">
        <v>199</v>
      </c>
      <c r="B15" s="21">
        <v>10774</v>
      </c>
      <c r="C15" s="22">
        <v>10243</v>
      </c>
      <c r="D15" s="22">
        <v>10563</v>
      </c>
    </row>
    <row r="16" spans="1:4" ht="12.45" customHeight="1" x14ac:dyDescent="0.25">
      <c r="A16" s="1" t="s">
        <v>200</v>
      </c>
      <c r="B16" s="8">
        <v>10103</v>
      </c>
      <c r="C16" s="9">
        <v>8859</v>
      </c>
      <c r="D16" s="9">
        <v>8423</v>
      </c>
    </row>
    <row r="17" spans="1:4" ht="12.45" customHeight="1" x14ac:dyDescent="0.25">
      <c r="A17" s="5" t="s">
        <v>201</v>
      </c>
      <c r="B17" s="11">
        <v>126078</v>
      </c>
      <c r="C17" s="12">
        <v>126346</v>
      </c>
      <c r="D17" s="12">
        <v>126816</v>
      </c>
    </row>
    <row r="18" spans="1:4" ht="15" customHeight="1" x14ac:dyDescent="0.25">
      <c r="A18" s="1"/>
      <c r="B18" s="32"/>
      <c r="C18" s="1"/>
      <c r="D18" s="1"/>
    </row>
    <row r="19" spans="1:4" ht="12.45" customHeight="1" x14ac:dyDescent="0.25">
      <c r="A19" s="14" t="s">
        <v>202</v>
      </c>
      <c r="B19" s="15">
        <v>208155</v>
      </c>
      <c r="C19" s="16">
        <v>205463</v>
      </c>
      <c r="D19" s="16">
        <v>208296</v>
      </c>
    </row>
    <row r="20" spans="1:4" x14ac:dyDescent="0.25">
      <c r="A20" s="33"/>
      <c r="B20" s="33"/>
      <c r="C20" s="33"/>
      <c r="D20" s="33"/>
    </row>
  </sheetData>
  <pageMargins left="0.75" right="0.75" top="1" bottom="1" header="0.5" footer="0.5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D26"/>
  <sheetViews>
    <sheetView showRuler="0" workbookViewId="0"/>
  </sheetViews>
  <sheetFormatPr defaultColWidth="13.33203125" defaultRowHeight="13.2" x14ac:dyDescent="0.25"/>
  <cols>
    <col min="1" max="1" width="35.33203125" customWidth="1"/>
    <col min="2" max="4" width="11.6640625" customWidth="1"/>
  </cols>
  <sheetData>
    <row r="1" spans="1:4" ht="19.95" customHeight="1" x14ac:dyDescent="0.25">
      <c r="A1" s="1" t="s">
        <v>0</v>
      </c>
      <c r="B1" s="2" t="s">
        <v>186</v>
      </c>
      <c r="C1" s="3" t="s">
        <v>203</v>
      </c>
      <c r="D1" s="3" t="s">
        <v>188</v>
      </c>
    </row>
    <row r="2" spans="1:4" ht="12.45" customHeight="1" x14ac:dyDescent="0.25">
      <c r="A2" s="5"/>
      <c r="B2" s="6"/>
      <c r="C2" s="5"/>
      <c r="D2" s="5"/>
    </row>
    <row r="3" spans="1:4" ht="12.45" customHeight="1" x14ac:dyDescent="0.25">
      <c r="A3" s="69" t="s">
        <v>204</v>
      </c>
      <c r="B3" s="18"/>
      <c r="C3" s="19"/>
      <c r="D3" s="19"/>
    </row>
    <row r="4" spans="1:4" ht="12.45" customHeight="1" x14ac:dyDescent="0.25">
      <c r="A4" s="19" t="s">
        <v>205</v>
      </c>
      <c r="B4" s="21">
        <v>5461</v>
      </c>
      <c r="C4" s="22">
        <v>8281</v>
      </c>
      <c r="D4" s="22">
        <v>8149</v>
      </c>
    </row>
    <row r="5" spans="1:4" ht="12.45" customHeight="1" x14ac:dyDescent="0.25">
      <c r="A5" s="19" t="s">
        <v>206</v>
      </c>
      <c r="B5" s="21">
        <v>24269</v>
      </c>
      <c r="C5" s="22">
        <v>25040</v>
      </c>
      <c r="D5" s="22">
        <v>26394</v>
      </c>
    </row>
    <row r="6" spans="1:4" ht="12.45" customHeight="1" x14ac:dyDescent="0.25">
      <c r="A6" s="1" t="s">
        <v>207</v>
      </c>
      <c r="B6" s="8">
        <v>10806</v>
      </c>
      <c r="C6" s="9">
        <v>8089</v>
      </c>
      <c r="D6" s="9">
        <v>12599</v>
      </c>
    </row>
    <row r="7" spans="1:4" ht="12.45" customHeight="1" x14ac:dyDescent="0.25">
      <c r="A7" s="14" t="s">
        <v>208</v>
      </c>
      <c r="B7" s="15">
        <v>40536</v>
      </c>
      <c r="C7" s="16">
        <v>41410</v>
      </c>
      <c r="D7" s="16">
        <v>47142</v>
      </c>
    </row>
    <row r="8" spans="1:4" ht="12.45" customHeight="1" x14ac:dyDescent="0.25">
      <c r="A8" s="5"/>
      <c r="B8" s="6"/>
      <c r="C8" s="5"/>
      <c r="D8" s="5"/>
    </row>
    <row r="9" spans="1:4" ht="12.45" customHeight="1" x14ac:dyDescent="0.25">
      <c r="A9" s="5"/>
      <c r="B9" s="6"/>
      <c r="C9" s="5"/>
      <c r="D9" s="5"/>
    </row>
    <row r="10" spans="1:4" ht="12.45" customHeight="1" x14ac:dyDescent="0.25">
      <c r="A10" s="19" t="s">
        <v>209</v>
      </c>
      <c r="B10" s="21">
        <v>29666</v>
      </c>
      <c r="C10" s="22">
        <v>28720</v>
      </c>
      <c r="D10" s="22">
        <v>28425</v>
      </c>
    </row>
    <row r="11" spans="1:4" ht="12.45" customHeight="1" x14ac:dyDescent="0.25">
      <c r="A11" s="19" t="s">
        <v>210</v>
      </c>
      <c r="B11" s="21">
        <v>5056</v>
      </c>
      <c r="C11" s="22">
        <v>5243</v>
      </c>
      <c r="D11" s="22">
        <v>4863</v>
      </c>
    </row>
    <row r="12" spans="1:4" ht="12.45" customHeight="1" x14ac:dyDescent="0.25">
      <c r="A12" s="19" t="s">
        <v>211</v>
      </c>
      <c r="B12" s="21">
        <v>8471</v>
      </c>
      <c r="C12" s="22">
        <v>9078</v>
      </c>
      <c r="D12" s="22">
        <v>8902</v>
      </c>
    </row>
    <row r="13" spans="1:4" ht="12.45" customHeight="1" x14ac:dyDescent="0.25">
      <c r="A13" s="19" t="s">
        <v>212</v>
      </c>
      <c r="B13" s="21">
        <v>5899</v>
      </c>
      <c r="C13" s="22">
        <v>5444</v>
      </c>
      <c r="D13" s="22">
        <v>4907</v>
      </c>
    </row>
    <row r="14" spans="1:4" ht="12.45" customHeight="1" x14ac:dyDescent="0.25">
      <c r="A14" s="1" t="s">
        <v>213</v>
      </c>
      <c r="B14" s="8">
        <v>4634</v>
      </c>
      <c r="C14" s="9">
        <v>6515</v>
      </c>
      <c r="D14" s="9">
        <v>6961</v>
      </c>
    </row>
    <row r="15" spans="1:4" ht="12.45" customHeight="1" x14ac:dyDescent="0.25">
      <c r="A15" s="14" t="s">
        <v>214</v>
      </c>
      <c r="B15" s="15">
        <v>53726</v>
      </c>
      <c r="C15" s="16">
        <v>54999</v>
      </c>
      <c r="D15" s="16">
        <v>54058</v>
      </c>
    </row>
    <row r="16" spans="1:4" ht="12.45" customHeight="1" x14ac:dyDescent="0.25">
      <c r="A16" s="5"/>
      <c r="B16" s="6"/>
      <c r="C16" s="5"/>
      <c r="D16" s="5"/>
    </row>
    <row r="17" spans="1:4" ht="12.45" customHeight="1" x14ac:dyDescent="0.25">
      <c r="A17" s="1" t="s">
        <v>215</v>
      </c>
      <c r="B17" s="8">
        <v>94262</v>
      </c>
      <c r="C17" s="9">
        <v>96409</v>
      </c>
      <c r="D17" s="9">
        <v>101200</v>
      </c>
    </row>
    <row r="18" spans="1:4" ht="12.45" customHeight="1" x14ac:dyDescent="0.25">
      <c r="A18" s="5"/>
      <c r="B18" s="6"/>
      <c r="C18" s="5"/>
      <c r="D18" s="5"/>
    </row>
    <row r="19" spans="1:4" ht="12.45" customHeight="1" x14ac:dyDescent="0.25">
      <c r="A19" s="19" t="s">
        <v>216</v>
      </c>
      <c r="B19" s="21">
        <v>106386</v>
      </c>
      <c r="C19" s="22">
        <v>101660</v>
      </c>
      <c r="D19" s="22">
        <v>99843</v>
      </c>
    </row>
    <row r="20" spans="1:4" ht="12.45" customHeight="1" x14ac:dyDescent="0.25">
      <c r="A20" s="1" t="s">
        <v>217</v>
      </c>
      <c r="B20" s="8">
        <v>7507</v>
      </c>
      <c r="C20" s="9">
        <v>7393</v>
      </c>
      <c r="D20" s="9">
        <v>7252</v>
      </c>
    </row>
    <row r="21" spans="1:4" ht="12.45" customHeight="1" x14ac:dyDescent="0.25">
      <c r="A21" s="14" t="s">
        <v>218</v>
      </c>
      <c r="B21" s="15">
        <v>113893</v>
      </c>
      <c r="C21" s="16">
        <v>109054</v>
      </c>
      <c r="D21" s="16">
        <v>107096</v>
      </c>
    </row>
    <row r="22" spans="1:4" ht="12.45" customHeight="1" x14ac:dyDescent="0.25">
      <c r="A22" s="5"/>
      <c r="B22" s="6"/>
      <c r="C22" s="5"/>
      <c r="D22" s="5"/>
    </row>
    <row r="23" spans="1:4" ht="12.45" customHeight="1" x14ac:dyDescent="0.25">
      <c r="A23" s="1" t="s">
        <v>219</v>
      </c>
      <c r="B23" s="8">
        <v>208155</v>
      </c>
      <c r="C23" s="9">
        <v>205463</v>
      </c>
      <c r="D23" s="9">
        <v>208296</v>
      </c>
    </row>
    <row r="24" spans="1:4" ht="12.45" customHeight="1" x14ac:dyDescent="0.25">
      <c r="A24" s="5"/>
      <c r="B24" s="6"/>
      <c r="C24" s="5"/>
      <c r="D24" s="5"/>
    </row>
    <row r="25" spans="1:4" ht="12.45" customHeight="1" x14ac:dyDescent="0.25">
      <c r="A25" s="1" t="s">
        <v>220</v>
      </c>
      <c r="B25" s="8">
        <v>1967</v>
      </c>
      <c r="C25" s="9">
        <v>1965</v>
      </c>
      <c r="D25" s="9">
        <v>1965</v>
      </c>
    </row>
    <row r="26" spans="1:4" x14ac:dyDescent="0.25">
      <c r="A26" s="33"/>
      <c r="B26" s="33"/>
      <c r="C26" s="33"/>
      <c r="D26" s="33"/>
    </row>
  </sheetData>
  <pageMargins left="0.75" right="0.75" top="1" bottom="1" header="0.5" footer="0.5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F34"/>
  <sheetViews>
    <sheetView showRuler="0" workbookViewId="0"/>
  </sheetViews>
  <sheetFormatPr defaultColWidth="13.33203125" defaultRowHeight="13.2" x14ac:dyDescent="0.25"/>
  <cols>
    <col min="1" max="1" width="40.88671875" customWidth="1"/>
    <col min="2" max="6" width="11.6640625" customWidth="1"/>
  </cols>
  <sheetData>
    <row r="1" spans="1:6" ht="19.95" customHeight="1" x14ac:dyDescent="0.25">
      <c r="A1" s="1" t="s">
        <v>31</v>
      </c>
      <c r="B1" s="2" t="s">
        <v>1</v>
      </c>
      <c r="C1" s="3" t="s">
        <v>2</v>
      </c>
      <c r="D1" s="2" t="s">
        <v>6</v>
      </c>
      <c r="E1" s="3" t="s">
        <v>7</v>
      </c>
      <c r="F1" s="3" t="s">
        <v>8</v>
      </c>
    </row>
    <row r="2" spans="1:6" ht="12.45" customHeight="1" x14ac:dyDescent="0.25">
      <c r="A2" s="5"/>
      <c r="B2" s="6"/>
      <c r="C2" s="5"/>
      <c r="D2" s="6"/>
      <c r="E2" s="5"/>
      <c r="F2" s="5"/>
    </row>
    <row r="3" spans="1:6" ht="12.45" customHeight="1" x14ac:dyDescent="0.25">
      <c r="A3" s="69" t="s">
        <v>221</v>
      </c>
      <c r="B3" s="18"/>
      <c r="C3" s="19"/>
      <c r="D3" s="18"/>
      <c r="E3" s="19"/>
      <c r="F3" s="19"/>
    </row>
    <row r="4" spans="1:6" ht="12.45" customHeight="1" x14ac:dyDescent="0.25">
      <c r="A4" s="19" t="s">
        <v>222</v>
      </c>
      <c r="B4" s="21">
        <v>5263</v>
      </c>
      <c r="C4" s="22">
        <v>2149</v>
      </c>
      <c r="D4" s="21">
        <v>15569</v>
      </c>
      <c r="E4" s="22">
        <v>10460</v>
      </c>
      <c r="F4" s="22">
        <v>8304</v>
      </c>
    </row>
    <row r="5" spans="1:6" ht="12.45" customHeight="1" x14ac:dyDescent="0.25">
      <c r="A5" s="19" t="s">
        <v>223</v>
      </c>
      <c r="B5" s="21">
        <v>2800</v>
      </c>
      <c r="C5" s="22">
        <v>2555</v>
      </c>
      <c r="D5" s="21">
        <v>8570</v>
      </c>
      <c r="E5" s="22">
        <v>7924</v>
      </c>
      <c r="F5" s="22">
        <v>11476</v>
      </c>
    </row>
    <row r="6" spans="1:6" ht="12.45" customHeight="1" x14ac:dyDescent="0.25">
      <c r="A6" s="14" t="s">
        <v>224</v>
      </c>
      <c r="B6" s="15">
        <v>-5060</v>
      </c>
      <c r="C6" s="16">
        <v>-1006</v>
      </c>
      <c r="D6" s="15">
        <v>-13996</v>
      </c>
      <c r="E6" s="16">
        <v>-3066</v>
      </c>
      <c r="F6" s="16">
        <v>3531</v>
      </c>
    </row>
    <row r="7" spans="1:6" ht="12.45" customHeight="1" x14ac:dyDescent="0.25">
      <c r="A7" s="5" t="s">
        <v>225</v>
      </c>
      <c r="B7" s="11">
        <v>3003</v>
      </c>
      <c r="C7" s="12">
        <v>3698</v>
      </c>
      <c r="D7" s="11">
        <v>10143</v>
      </c>
      <c r="E7" s="12">
        <v>15318</v>
      </c>
      <c r="F7" s="12">
        <v>23311</v>
      </c>
    </row>
    <row r="8" spans="1:6" ht="12.45" customHeight="1" x14ac:dyDescent="0.25">
      <c r="A8" s="19"/>
      <c r="B8" s="18"/>
      <c r="C8" s="19"/>
      <c r="D8" s="18"/>
      <c r="E8" s="19"/>
      <c r="F8" s="19"/>
    </row>
    <row r="9" spans="1:6" ht="12.45" customHeight="1" x14ac:dyDescent="0.25">
      <c r="A9" s="69" t="s">
        <v>226</v>
      </c>
      <c r="B9" s="18"/>
      <c r="C9" s="19"/>
      <c r="D9" s="18"/>
      <c r="E9" s="19"/>
      <c r="F9" s="19"/>
    </row>
    <row r="10" spans="1:6" ht="12.45" customHeight="1" x14ac:dyDescent="0.25">
      <c r="A10" s="19" t="s">
        <v>227</v>
      </c>
      <c r="B10" s="21">
        <v>-2063</v>
      </c>
      <c r="C10" s="22">
        <v>-2161</v>
      </c>
      <c r="D10" s="21">
        <v>-7387</v>
      </c>
      <c r="E10" s="22">
        <v>-7523</v>
      </c>
      <c r="F10" s="22">
        <v>-11582</v>
      </c>
    </row>
    <row r="11" spans="1:6" ht="12.45" customHeight="1" x14ac:dyDescent="0.25">
      <c r="A11" s="19" t="s">
        <v>228</v>
      </c>
      <c r="B11" s="21">
        <v>-62</v>
      </c>
      <c r="C11" s="22">
        <v>-107</v>
      </c>
      <c r="D11" s="21">
        <v>-170</v>
      </c>
      <c r="E11" s="22">
        <v>-250</v>
      </c>
      <c r="F11" s="22">
        <v>-567</v>
      </c>
    </row>
    <row r="12" spans="1:6" ht="12.45" customHeight="1" x14ac:dyDescent="0.25">
      <c r="A12" s="19" t="s">
        <v>229</v>
      </c>
      <c r="B12" s="21">
        <v>-31</v>
      </c>
      <c r="C12" s="22">
        <v>-4776</v>
      </c>
      <c r="D12" s="21">
        <v>-4624</v>
      </c>
      <c r="E12" s="22">
        <v>-4940</v>
      </c>
      <c r="F12" s="22">
        <v>-6486</v>
      </c>
    </row>
    <row r="13" spans="1:6" ht="12.45" customHeight="1" x14ac:dyDescent="0.25">
      <c r="A13" s="19" t="s">
        <v>230</v>
      </c>
      <c r="B13" s="21">
        <v>110</v>
      </c>
      <c r="C13" s="22">
        <v>62</v>
      </c>
      <c r="D13" s="21">
        <v>265</v>
      </c>
      <c r="E13" s="22">
        <v>181</v>
      </c>
      <c r="F13" s="22">
        <v>565</v>
      </c>
    </row>
    <row r="14" spans="1:6" ht="12.45" customHeight="1" x14ac:dyDescent="0.25">
      <c r="A14" s="1" t="s">
        <v>231</v>
      </c>
      <c r="B14" s="8">
        <v>125</v>
      </c>
      <c r="C14" s="9">
        <v>32</v>
      </c>
      <c r="D14" s="8">
        <v>9440</v>
      </c>
      <c r="E14" s="9">
        <v>123</v>
      </c>
      <c r="F14" s="9">
        <v>165</v>
      </c>
    </row>
    <row r="15" spans="1:6" ht="12.45" customHeight="1" x14ac:dyDescent="0.25">
      <c r="A15" s="14" t="s">
        <v>232</v>
      </c>
      <c r="B15" s="15">
        <v>-1921</v>
      </c>
      <c r="C15" s="16">
        <v>-6950</v>
      </c>
      <c r="D15" s="15">
        <v>-2476</v>
      </c>
      <c r="E15" s="16">
        <v>-12409</v>
      </c>
      <c r="F15" s="16">
        <v>-17905</v>
      </c>
    </row>
    <row r="16" spans="1:6" ht="12.45" customHeight="1" x14ac:dyDescent="0.25">
      <c r="A16" s="5"/>
      <c r="B16" s="6"/>
      <c r="C16" s="5"/>
      <c r="D16" s="6"/>
      <c r="E16" s="5"/>
      <c r="F16" s="5"/>
    </row>
    <row r="17" spans="1:6" ht="12.45" customHeight="1" x14ac:dyDescent="0.25">
      <c r="A17" s="69" t="s">
        <v>233</v>
      </c>
      <c r="B17" s="18"/>
      <c r="C17" s="19"/>
      <c r="D17" s="18"/>
      <c r="E17" s="19"/>
      <c r="F17" s="19"/>
    </row>
    <row r="18" spans="1:6" ht="12.45" customHeight="1" x14ac:dyDescent="0.25">
      <c r="A18" s="19" t="s">
        <v>234</v>
      </c>
      <c r="B18" s="21">
        <v>2266</v>
      </c>
      <c r="C18" s="22">
        <v>8</v>
      </c>
      <c r="D18" s="21">
        <v>6439</v>
      </c>
      <c r="E18" s="22">
        <v>13098</v>
      </c>
      <c r="F18" s="22">
        <v>13639</v>
      </c>
    </row>
    <row r="19" spans="1:6" ht="12.45" customHeight="1" x14ac:dyDescent="0.25">
      <c r="A19" s="19" t="s">
        <v>235</v>
      </c>
      <c r="B19" s="21">
        <v>-2956</v>
      </c>
      <c r="C19" s="22">
        <v>-971</v>
      </c>
      <c r="D19" s="21">
        <v>-8580</v>
      </c>
      <c r="E19" s="22">
        <v>-10323</v>
      </c>
      <c r="F19" s="22">
        <v>-11877</v>
      </c>
    </row>
    <row r="20" spans="1:6" ht="12.45" customHeight="1" x14ac:dyDescent="0.25">
      <c r="A20" s="19" t="s">
        <v>236</v>
      </c>
      <c r="B20" s="21">
        <v>139</v>
      </c>
      <c r="C20" s="22">
        <v>107</v>
      </c>
      <c r="D20" s="21">
        <v>120</v>
      </c>
      <c r="E20" s="22">
        <v>8</v>
      </c>
      <c r="F20" s="22">
        <v>6</v>
      </c>
    </row>
    <row r="21" spans="1:6" ht="12.45" customHeight="1" x14ac:dyDescent="0.25">
      <c r="A21" s="19" t="s">
        <v>237</v>
      </c>
      <c r="B21" s="21">
        <v>0</v>
      </c>
      <c r="C21" s="22">
        <v>0</v>
      </c>
      <c r="D21" s="21">
        <v>0</v>
      </c>
      <c r="E21" s="22">
        <v>-856</v>
      </c>
      <c r="F21" s="22">
        <v>-856</v>
      </c>
    </row>
    <row r="22" spans="1:6" ht="12.45" customHeight="1" x14ac:dyDescent="0.25">
      <c r="A22" s="19" t="s">
        <v>238</v>
      </c>
      <c r="B22" s="21">
        <v>14</v>
      </c>
      <c r="C22" s="22">
        <v>7</v>
      </c>
      <c r="D22" s="21">
        <v>33</v>
      </c>
      <c r="E22" s="22">
        <v>18</v>
      </c>
      <c r="F22" s="22">
        <v>24</v>
      </c>
    </row>
    <row r="23" spans="1:6" ht="12.45" customHeight="1" x14ac:dyDescent="0.25">
      <c r="A23" s="19" t="s">
        <v>239</v>
      </c>
      <c r="B23" s="21">
        <v>0</v>
      </c>
      <c r="C23" s="22">
        <v>0</v>
      </c>
      <c r="D23" s="21">
        <v>-6018</v>
      </c>
      <c r="E23" s="22">
        <v>-4445</v>
      </c>
      <c r="F23" s="22">
        <v>-4581</v>
      </c>
    </row>
    <row r="24" spans="1:6" ht="12.45" customHeight="1" x14ac:dyDescent="0.25">
      <c r="A24" s="1" t="s">
        <v>240</v>
      </c>
      <c r="B24" s="8">
        <v>-1</v>
      </c>
      <c r="C24" s="9">
        <v>0</v>
      </c>
      <c r="D24" s="8">
        <v>-1</v>
      </c>
      <c r="E24" s="9">
        <v>-78</v>
      </c>
      <c r="F24" s="9">
        <v>-78</v>
      </c>
    </row>
    <row r="25" spans="1:6" ht="12.45" customHeight="1" x14ac:dyDescent="0.25">
      <c r="A25" s="14" t="s">
        <v>241</v>
      </c>
      <c r="B25" s="15">
        <v>-538</v>
      </c>
      <c r="C25" s="16">
        <v>-849</v>
      </c>
      <c r="D25" s="15">
        <v>-8007</v>
      </c>
      <c r="E25" s="16">
        <v>-2578</v>
      </c>
      <c r="F25" s="16">
        <v>-3723</v>
      </c>
    </row>
    <row r="26" spans="1:6" ht="12.45" customHeight="1" x14ac:dyDescent="0.25">
      <c r="A26" s="5"/>
      <c r="B26" s="6"/>
      <c r="C26" s="5"/>
      <c r="D26" s="6"/>
      <c r="E26" s="5"/>
      <c r="F26" s="5"/>
    </row>
    <row r="27" spans="1:6" ht="12.45" customHeight="1" x14ac:dyDescent="0.25">
      <c r="A27" s="1" t="s">
        <v>242</v>
      </c>
      <c r="B27" s="8">
        <v>-493</v>
      </c>
      <c r="C27" s="9">
        <v>-5</v>
      </c>
      <c r="D27" s="8">
        <v>-339</v>
      </c>
      <c r="E27" s="9">
        <v>-677</v>
      </c>
      <c r="F27" s="9">
        <v>-647</v>
      </c>
    </row>
    <row r="28" spans="1:6" ht="12.45" customHeight="1" x14ac:dyDescent="0.25">
      <c r="A28" s="5"/>
      <c r="B28" s="6"/>
      <c r="C28" s="5"/>
      <c r="D28" s="6"/>
      <c r="E28" s="5"/>
      <c r="F28" s="5"/>
    </row>
    <row r="29" spans="1:6" ht="12.45" customHeight="1" x14ac:dyDescent="0.25">
      <c r="A29" s="1" t="s">
        <v>243</v>
      </c>
      <c r="B29" s="8">
        <v>51</v>
      </c>
      <c r="C29" s="9">
        <v>-4106</v>
      </c>
      <c r="D29" s="8">
        <v>-679</v>
      </c>
      <c r="E29" s="9">
        <v>-346</v>
      </c>
      <c r="F29" s="9">
        <v>1036</v>
      </c>
    </row>
    <row r="30" spans="1:6" ht="12.45" customHeight="1" x14ac:dyDescent="0.25">
      <c r="A30" s="5"/>
      <c r="B30" s="6"/>
      <c r="C30" s="5"/>
      <c r="D30" s="6"/>
      <c r="E30" s="5"/>
      <c r="F30" s="5"/>
    </row>
    <row r="31" spans="1:6" ht="12.45" customHeight="1" x14ac:dyDescent="0.25">
      <c r="A31" s="5"/>
      <c r="B31" s="6"/>
      <c r="C31" s="5"/>
      <c r="D31" s="6"/>
      <c r="E31" s="5"/>
      <c r="F31" s="5"/>
    </row>
    <row r="32" spans="1:6" ht="12.45" customHeight="1" x14ac:dyDescent="0.25">
      <c r="A32" s="52" t="s">
        <v>244</v>
      </c>
      <c r="B32" s="8">
        <v>15355</v>
      </c>
      <c r="C32" s="9">
        <v>18809</v>
      </c>
      <c r="D32" s="8">
        <v>16085</v>
      </c>
      <c r="E32" s="9">
        <v>15049</v>
      </c>
      <c r="F32" s="9">
        <v>15049</v>
      </c>
    </row>
    <row r="33" spans="1:6" ht="12.45" customHeight="1" x14ac:dyDescent="0.25">
      <c r="A33" s="38" t="s">
        <v>245</v>
      </c>
      <c r="B33" s="15">
        <v>15406</v>
      </c>
      <c r="C33" s="16">
        <v>14703</v>
      </c>
      <c r="D33" s="15">
        <v>15406</v>
      </c>
      <c r="E33" s="16">
        <v>14703</v>
      </c>
      <c r="F33" s="16">
        <v>16085</v>
      </c>
    </row>
    <row r="34" spans="1:6" x14ac:dyDescent="0.25">
      <c r="A34" s="33"/>
      <c r="B34" s="33"/>
      <c r="C34" s="33"/>
      <c r="D34" s="33"/>
      <c r="E34" s="33"/>
      <c r="F34" s="33"/>
    </row>
  </sheetData>
  <pageMargins left="0.75" right="0.75" top="1" bottom="1" header="0.5" footer="0.5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I21"/>
  <sheetViews>
    <sheetView showRuler="0" workbookViewId="0">
      <selection activeCell="B36" sqref="B36"/>
    </sheetView>
  </sheetViews>
  <sheetFormatPr defaultColWidth="13.33203125" defaultRowHeight="13.2" x14ac:dyDescent="0.25"/>
  <cols>
    <col min="1" max="1" width="58.44140625" customWidth="1"/>
    <col min="2" max="9" width="14" customWidth="1"/>
  </cols>
  <sheetData>
    <row r="1" spans="1:9" ht="19.8" x14ac:dyDescent="0.25">
      <c r="A1" s="1" t="s">
        <v>31</v>
      </c>
      <c r="B1" s="3" t="s">
        <v>246</v>
      </c>
      <c r="C1" s="3" t="s">
        <v>247</v>
      </c>
      <c r="D1" s="3" t="s">
        <v>248</v>
      </c>
      <c r="E1" s="3" t="s">
        <v>249</v>
      </c>
      <c r="F1" s="3" t="s">
        <v>250</v>
      </c>
      <c r="G1" s="3" t="s">
        <v>251</v>
      </c>
      <c r="H1" s="3" t="s">
        <v>217</v>
      </c>
      <c r="I1" s="3" t="s">
        <v>218</v>
      </c>
    </row>
    <row r="2" spans="1:9" ht="12.45" customHeight="1" x14ac:dyDescent="0.25">
      <c r="A2" s="5"/>
      <c r="B2" s="5"/>
      <c r="C2" s="5"/>
      <c r="D2" s="5"/>
      <c r="E2" s="5"/>
      <c r="F2" s="5"/>
      <c r="G2" s="5"/>
      <c r="H2" s="5"/>
      <c r="I2" s="5"/>
    </row>
    <row r="3" spans="1:9" ht="12.45" customHeight="1" x14ac:dyDescent="0.25">
      <c r="A3" s="1" t="s">
        <v>252</v>
      </c>
      <c r="B3" s="9">
        <v>2206</v>
      </c>
      <c r="C3" s="9">
        <v>29319</v>
      </c>
      <c r="D3" s="9">
        <v>-1667</v>
      </c>
      <c r="E3" s="9">
        <v>59749</v>
      </c>
      <c r="F3" s="9">
        <v>11854</v>
      </c>
      <c r="G3" s="9">
        <v>101461</v>
      </c>
      <c r="H3" s="9">
        <v>5991</v>
      </c>
      <c r="I3" s="9">
        <v>107452</v>
      </c>
    </row>
    <row r="4" spans="1:9" ht="12.45" customHeight="1" x14ac:dyDescent="0.25">
      <c r="A4" s="5"/>
      <c r="B4" s="5"/>
      <c r="C4" s="5"/>
      <c r="D4" s="5"/>
      <c r="E4" s="5"/>
      <c r="F4" s="5"/>
      <c r="G4" s="5"/>
      <c r="H4" s="5"/>
      <c r="I4" s="5"/>
    </row>
    <row r="5" spans="1:9" ht="12.45" customHeight="1" x14ac:dyDescent="0.25">
      <c r="A5" s="69" t="s">
        <v>253</v>
      </c>
      <c r="B5" s="19"/>
      <c r="C5" s="19"/>
      <c r="D5" s="19"/>
      <c r="E5" s="19"/>
      <c r="F5" s="19"/>
      <c r="G5" s="19"/>
      <c r="H5" s="19"/>
      <c r="I5" s="19"/>
    </row>
    <row r="6" spans="1:9" ht="12.45" customHeight="1" x14ac:dyDescent="0.25">
      <c r="A6" s="70" t="s">
        <v>254</v>
      </c>
      <c r="B6" s="22">
        <v>0</v>
      </c>
      <c r="C6" s="22">
        <v>20</v>
      </c>
      <c r="D6" s="22">
        <v>29</v>
      </c>
      <c r="E6" s="22">
        <v>0</v>
      </c>
      <c r="F6" s="22">
        <v>0</v>
      </c>
      <c r="G6" s="22">
        <v>49</v>
      </c>
      <c r="H6" s="22">
        <v>0</v>
      </c>
      <c r="I6" s="22">
        <v>49</v>
      </c>
    </row>
    <row r="7" spans="1:9" ht="12.45" customHeight="1" x14ac:dyDescent="0.25">
      <c r="A7" s="70" t="s">
        <v>255</v>
      </c>
      <c r="B7" s="22">
        <v>0</v>
      </c>
      <c r="C7" s="22">
        <v>0</v>
      </c>
      <c r="D7" s="22">
        <v>-120</v>
      </c>
      <c r="E7" s="22">
        <v>0</v>
      </c>
      <c r="F7" s="22">
        <v>0</v>
      </c>
      <c r="G7" s="22">
        <v>-120</v>
      </c>
      <c r="H7" s="22">
        <v>0</v>
      </c>
      <c r="I7" s="22">
        <v>-120</v>
      </c>
    </row>
    <row r="8" spans="1:9" ht="12.45" customHeight="1" x14ac:dyDescent="0.25">
      <c r="A8" s="70" t="s">
        <v>256</v>
      </c>
      <c r="B8" s="22">
        <v>-22</v>
      </c>
      <c r="C8" s="22">
        <v>0</v>
      </c>
      <c r="D8" s="22">
        <v>1319</v>
      </c>
      <c r="E8" s="22">
        <v>-1297</v>
      </c>
      <c r="F8" s="22">
        <v>0</v>
      </c>
      <c r="G8" s="22">
        <v>0</v>
      </c>
      <c r="H8" s="22">
        <v>0</v>
      </c>
      <c r="I8" s="22">
        <v>0</v>
      </c>
    </row>
    <row r="9" spans="1:9" ht="12.45" customHeight="1" x14ac:dyDescent="0.25">
      <c r="A9" s="70" t="s">
        <v>257</v>
      </c>
      <c r="B9" s="22">
        <v>-11</v>
      </c>
      <c r="C9" s="22">
        <v>0</v>
      </c>
      <c r="D9" s="22">
        <v>0</v>
      </c>
      <c r="E9" s="22">
        <v>-674</v>
      </c>
      <c r="F9" s="22">
        <v>0</v>
      </c>
      <c r="G9" s="22">
        <v>-686</v>
      </c>
      <c r="H9" s="22">
        <v>0</v>
      </c>
      <c r="I9" s="22">
        <v>-686</v>
      </c>
    </row>
    <row r="10" spans="1:9" ht="12.45" customHeight="1" x14ac:dyDescent="0.25">
      <c r="A10" s="70" t="s">
        <v>258</v>
      </c>
      <c r="B10" s="22">
        <v>0</v>
      </c>
      <c r="C10" s="22">
        <v>0</v>
      </c>
      <c r="D10" s="22">
        <v>0</v>
      </c>
      <c r="E10" s="22">
        <v>-4445</v>
      </c>
      <c r="F10" s="22">
        <v>0</v>
      </c>
      <c r="G10" s="22">
        <v>-4445</v>
      </c>
      <c r="H10" s="22">
        <v>-429</v>
      </c>
      <c r="I10" s="22">
        <v>-4875</v>
      </c>
    </row>
    <row r="11" spans="1:9" ht="12.45" customHeight="1" x14ac:dyDescent="0.25">
      <c r="A11" s="70" t="s">
        <v>259</v>
      </c>
      <c r="B11" s="22">
        <v>0</v>
      </c>
      <c r="C11" s="22">
        <v>0</v>
      </c>
      <c r="D11" s="22">
        <v>0</v>
      </c>
      <c r="E11" s="22">
        <v>-38</v>
      </c>
      <c r="F11" s="22">
        <v>0</v>
      </c>
      <c r="G11" s="22">
        <v>-38</v>
      </c>
      <c r="H11" s="22">
        <v>-40</v>
      </c>
      <c r="I11" s="22">
        <v>-79</v>
      </c>
    </row>
    <row r="12" spans="1:9" ht="12.45" customHeight="1" x14ac:dyDescent="0.25">
      <c r="A12" s="71" t="s">
        <v>260</v>
      </c>
      <c r="B12" s="22">
        <v>0</v>
      </c>
      <c r="C12" s="22">
        <v>0</v>
      </c>
      <c r="D12" s="22">
        <v>0</v>
      </c>
      <c r="E12" s="22">
        <v>-98</v>
      </c>
      <c r="F12" s="22">
        <v>98</v>
      </c>
      <c r="G12" s="22">
        <v>0</v>
      </c>
      <c r="H12" s="22">
        <v>0</v>
      </c>
      <c r="I12" s="22">
        <v>0</v>
      </c>
    </row>
    <row r="13" spans="1:9" ht="12.45" customHeight="1" x14ac:dyDescent="0.25">
      <c r="A13" s="72" t="s">
        <v>261</v>
      </c>
      <c r="B13" s="9">
        <v>0</v>
      </c>
      <c r="C13" s="9">
        <v>0</v>
      </c>
      <c r="D13" s="9">
        <v>0</v>
      </c>
      <c r="E13" s="9">
        <v>6717</v>
      </c>
      <c r="F13" s="9">
        <v>-3095</v>
      </c>
      <c r="G13" s="9">
        <v>3622</v>
      </c>
      <c r="H13" s="9">
        <v>1731</v>
      </c>
      <c r="I13" s="9">
        <v>5354</v>
      </c>
    </row>
    <row r="14" spans="1:9" ht="12.45" customHeight="1" x14ac:dyDescent="0.25">
      <c r="A14" s="1" t="s">
        <v>262</v>
      </c>
      <c r="B14" s="9">
        <v>2172</v>
      </c>
      <c r="C14" s="9">
        <v>29340</v>
      </c>
      <c r="D14" s="9">
        <v>-440</v>
      </c>
      <c r="E14" s="9">
        <v>59914</v>
      </c>
      <c r="F14" s="9">
        <v>8857</v>
      </c>
      <c r="G14" s="9">
        <v>99843</v>
      </c>
      <c r="H14" s="9">
        <v>7252</v>
      </c>
      <c r="I14" s="9">
        <v>107096</v>
      </c>
    </row>
    <row r="15" spans="1:9" ht="12.45" customHeight="1" x14ac:dyDescent="0.25">
      <c r="A15" s="5"/>
      <c r="B15" s="5"/>
      <c r="C15" s="5"/>
      <c r="D15" s="5"/>
      <c r="E15" s="5"/>
      <c r="F15" s="5"/>
      <c r="G15" s="5"/>
      <c r="H15" s="5"/>
      <c r="I15" s="5"/>
    </row>
    <row r="16" spans="1:9" ht="12.45" customHeight="1" x14ac:dyDescent="0.25">
      <c r="A16" s="69" t="s">
        <v>263</v>
      </c>
      <c r="B16" s="19"/>
      <c r="C16" s="19"/>
      <c r="D16" s="19"/>
      <c r="E16" s="19"/>
      <c r="F16" s="19"/>
      <c r="G16" s="19"/>
      <c r="H16" s="19"/>
      <c r="I16" s="19"/>
    </row>
    <row r="17" spans="1:9" ht="12.45" customHeight="1" x14ac:dyDescent="0.25">
      <c r="A17" s="70" t="s">
        <v>254</v>
      </c>
      <c r="B17" s="22">
        <v>0</v>
      </c>
      <c r="C17" s="22">
        <v>95</v>
      </c>
      <c r="D17" s="22">
        <v>43</v>
      </c>
      <c r="E17" s="22">
        <v>0</v>
      </c>
      <c r="F17" s="22">
        <v>0</v>
      </c>
      <c r="G17" s="22">
        <v>139</v>
      </c>
      <c r="H17" s="22">
        <v>0</v>
      </c>
      <c r="I17" s="22">
        <v>139</v>
      </c>
    </row>
    <row r="18" spans="1:9" ht="12.45" customHeight="1" x14ac:dyDescent="0.25">
      <c r="A18" s="70" t="s">
        <v>258</v>
      </c>
      <c r="B18" s="22">
        <v>0</v>
      </c>
      <c r="C18" s="22">
        <v>0</v>
      </c>
      <c r="D18" s="22">
        <v>0</v>
      </c>
      <c r="E18" s="22">
        <v>-5900</v>
      </c>
      <c r="F18" s="22">
        <v>0</v>
      </c>
      <c r="G18" s="22">
        <v>-5900</v>
      </c>
      <c r="H18" s="22">
        <v>0</v>
      </c>
      <c r="I18" s="22">
        <v>-5900</v>
      </c>
    </row>
    <row r="19" spans="1:9" ht="12.45" customHeight="1" x14ac:dyDescent="0.25">
      <c r="A19" s="87" t="s">
        <v>264</v>
      </c>
      <c r="B19" s="34">
        <v>0</v>
      </c>
      <c r="C19" s="34">
        <v>0</v>
      </c>
      <c r="D19" s="34">
        <v>0</v>
      </c>
      <c r="E19" s="34">
        <v>0</v>
      </c>
      <c r="F19" s="34">
        <v>0</v>
      </c>
      <c r="G19" s="34">
        <v>0</v>
      </c>
      <c r="H19" s="34">
        <v>-1</v>
      </c>
      <c r="I19" s="34">
        <v>-1</v>
      </c>
    </row>
    <row r="20" spans="1:9" ht="12.45" customHeight="1" x14ac:dyDescent="0.25">
      <c r="A20" s="70" t="s">
        <v>261</v>
      </c>
      <c r="B20" s="9">
        <v>0</v>
      </c>
      <c r="C20" s="9">
        <v>0</v>
      </c>
      <c r="D20" s="9">
        <v>0</v>
      </c>
      <c r="E20" s="9">
        <v>15308</v>
      </c>
      <c r="F20" s="9">
        <v>-3005</v>
      </c>
      <c r="G20" s="9">
        <v>12304</v>
      </c>
      <c r="H20" s="9">
        <v>256</v>
      </c>
      <c r="I20" s="9">
        <v>12560</v>
      </c>
    </row>
    <row r="21" spans="1:9" ht="12.45" customHeight="1" x14ac:dyDescent="0.25">
      <c r="A21" s="86" t="s">
        <v>265</v>
      </c>
      <c r="B21" s="67">
        <v>2172</v>
      </c>
      <c r="C21" s="67">
        <v>29435</v>
      </c>
      <c r="D21" s="67">
        <v>-397</v>
      </c>
      <c r="E21" s="67">
        <v>69323</v>
      </c>
      <c r="F21" s="67">
        <v>5853</v>
      </c>
      <c r="G21" s="67">
        <v>106386</v>
      </c>
      <c r="H21" s="67">
        <v>7507</v>
      </c>
      <c r="I21" s="67">
        <v>113893</v>
      </c>
    </row>
  </sheetData>
  <pageMargins left="0.75" right="0.75" top="1" bottom="1" header="0.5" footer="0.5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F29"/>
  <sheetViews>
    <sheetView showRuler="0" workbookViewId="0"/>
  </sheetViews>
  <sheetFormatPr defaultColWidth="13.33203125" defaultRowHeight="13.2" x14ac:dyDescent="0.25"/>
  <cols>
    <col min="1" max="1" width="16.6640625" customWidth="1"/>
    <col min="2" max="6" width="11.6640625" customWidth="1"/>
  </cols>
  <sheetData>
    <row r="1" spans="1:6" ht="19.95" customHeight="1" x14ac:dyDescent="0.25">
      <c r="A1" s="1" t="s">
        <v>31</v>
      </c>
      <c r="B1" s="2" t="s">
        <v>1</v>
      </c>
      <c r="C1" s="3" t="s">
        <v>2</v>
      </c>
      <c r="D1" s="2" t="s">
        <v>6</v>
      </c>
      <c r="E1" s="3" t="s">
        <v>7</v>
      </c>
      <c r="F1" s="3" t="s">
        <v>8</v>
      </c>
    </row>
    <row r="2" spans="1:6" ht="12.45" customHeight="1" x14ac:dyDescent="0.25">
      <c r="A2" s="5"/>
      <c r="B2" s="6"/>
      <c r="C2" s="5"/>
      <c r="D2" s="6"/>
      <c r="E2" s="5"/>
      <c r="F2" s="5"/>
    </row>
    <row r="3" spans="1:6" ht="12.45" customHeight="1" x14ac:dyDescent="0.25">
      <c r="A3" s="68" t="s">
        <v>266</v>
      </c>
      <c r="B3" s="18"/>
      <c r="C3" s="19"/>
      <c r="D3" s="18"/>
      <c r="E3" s="19"/>
      <c r="F3" s="19"/>
    </row>
    <row r="4" spans="1:6" ht="12.45" customHeight="1" x14ac:dyDescent="0.25">
      <c r="A4" s="19" t="s">
        <v>15</v>
      </c>
      <c r="B4" s="21">
        <v>10013</v>
      </c>
      <c r="C4" s="22">
        <v>11239</v>
      </c>
      <c r="D4" s="21">
        <v>27951</v>
      </c>
      <c r="E4" s="22">
        <v>39025</v>
      </c>
      <c r="F4" s="22">
        <v>50603</v>
      </c>
    </row>
    <row r="5" spans="1:6" ht="12.45" customHeight="1" x14ac:dyDescent="0.25">
      <c r="A5" s="19" t="s">
        <v>16</v>
      </c>
      <c r="B5" s="21">
        <v>2478</v>
      </c>
      <c r="C5" s="22">
        <v>3039</v>
      </c>
      <c r="D5" s="21">
        <v>7943</v>
      </c>
      <c r="E5" s="22">
        <v>9269</v>
      </c>
      <c r="F5" s="22">
        <v>12555</v>
      </c>
    </row>
    <row r="6" spans="1:6" ht="12.45" customHeight="1" x14ac:dyDescent="0.25">
      <c r="A6" s="19" t="s">
        <v>17</v>
      </c>
      <c r="B6" s="21">
        <v>17797</v>
      </c>
      <c r="C6" s="22">
        <v>14046</v>
      </c>
      <c r="D6" s="21">
        <v>53758</v>
      </c>
      <c r="E6" s="22">
        <v>45008</v>
      </c>
      <c r="F6" s="22">
        <v>57201</v>
      </c>
    </row>
    <row r="7" spans="1:6" ht="12.45" customHeight="1" x14ac:dyDescent="0.25">
      <c r="A7" s="19" t="s">
        <v>18</v>
      </c>
      <c r="B7" s="21">
        <v>21590</v>
      </c>
      <c r="C7" s="22">
        <v>20840</v>
      </c>
      <c r="D7" s="21">
        <v>68024</v>
      </c>
      <c r="E7" s="22">
        <v>65152</v>
      </c>
      <c r="F7" s="22">
        <v>86019</v>
      </c>
    </row>
    <row r="8" spans="1:6" ht="12.45" customHeight="1" x14ac:dyDescent="0.25">
      <c r="A8" s="19" t="s">
        <v>19</v>
      </c>
      <c r="B8" s="21">
        <v>22281</v>
      </c>
      <c r="C8" s="22">
        <v>19234</v>
      </c>
      <c r="D8" s="21">
        <v>66512</v>
      </c>
      <c r="E8" s="22">
        <v>60374</v>
      </c>
      <c r="F8" s="22">
        <v>78426</v>
      </c>
    </row>
    <row r="9" spans="1:6" ht="12.45" customHeight="1" x14ac:dyDescent="0.25">
      <c r="A9" s="1" t="s">
        <v>20</v>
      </c>
      <c r="B9" s="8">
        <v>-22032</v>
      </c>
      <c r="C9" s="9">
        <v>-17851</v>
      </c>
      <c r="D9" s="8">
        <v>-65181</v>
      </c>
      <c r="E9" s="9">
        <v>-58072</v>
      </c>
      <c r="F9" s="9">
        <v>-76832</v>
      </c>
    </row>
    <row r="10" spans="1:6" ht="12.45" customHeight="1" x14ac:dyDescent="0.25">
      <c r="A10" s="14" t="s">
        <v>177</v>
      </c>
      <c r="B10" s="15">
        <v>52128</v>
      </c>
      <c r="C10" s="16">
        <v>50546</v>
      </c>
      <c r="D10" s="15">
        <v>159005</v>
      </c>
      <c r="E10" s="16">
        <v>160756</v>
      </c>
      <c r="F10" s="16">
        <v>207971</v>
      </c>
    </row>
    <row r="11" spans="1:6" ht="12.45" customHeight="1" x14ac:dyDescent="0.25">
      <c r="A11" s="5"/>
      <c r="B11" s="6"/>
      <c r="C11" s="5"/>
      <c r="D11" s="6"/>
      <c r="E11" s="5"/>
      <c r="F11" s="5"/>
    </row>
    <row r="12" spans="1:6" ht="12.45" customHeight="1" x14ac:dyDescent="0.25">
      <c r="A12" s="68" t="s">
        <v>267</v>
      </c>
      <c r="B12" s="18"/>
      <c r="C12" s="19"/>
      <c r="D12" s="18"/>
      <c r="E12" s="19"/>
      <c r="F12" s="19"/>
    </row>
    <row r="13" spans="1:6" ht="12.45" customHeight="1" x14ac:dyDescent="0.25">
      <c r="A13" s="19" t="s">
        <v>15</v>
      </c>
      <c r="B13" s="21">
        <v>6709</v>
      </c>
      <c r="C13" s="22">
        <v>7788</v>
      </c>
      <c r="D13" s="21">
        <v>19278</v>
      </c>
      <c r="E13" s="22">
        <v>26813</v>
      </c>
      <c r="F13" s="22">
        <v>34470</v>
      </c>
    </row>
    <row r="14" spans="1:6" ht="12.45" customHeight="1" x14ac:dyDescent="0.25">
      <c r="A14" s="19" t="s">
        <v>16</v>
      </c>
      <c r="B14" s="21">
        <v>543</v>
      </c>
      <c r="C14" s="22">
        <v>1198</v>
      </c>
      <c r="D14" s="21">
        <v>2381</v>
      </c>
      <c r="E14" s="22">
        <v>3613</v>
      </c>
      <c r="F14" s="22">
        <v>4986</v>
      </c>
    </row>
    <row r="15" spans="1:6" ht="12.45" customHeight="1" x14ac:dyDescent="0.25">
      <c r="A15" s="19" t="s">
        <v>17</v>
      </c>
      <c r="B15" s="21">
        <v>4677</v>
      </c>
      <c r="C15" s="22">
        <v>3864</v>
      </c>
      <c r="D15" s="21">
        <v>13769</v>
      </c>
      <c r="E15" s="22">
        <v>12747</v>
      </c>
      <c r="F15" s="22">
        <v>14762</v>
      </c>
    </row>
    <row r="16" spans="1:6" ht="12.45" customHeight="1" x14ac:dyDescent="0.25">
      <c r="A16" s="19" t="s">
        <v>18</v>
      </c>
      <c r="B16" s="21">
        <v>18002</v>
      </c>
      <c r="C16" s="22">
        <v>18640</v>
      </c>
      <c r="D16" s="21">
        <v>57478</v>
      </c>
      <c r="E16" s="22">
        <v>57523</v>
      </c>
      <c r="F16" s="22">
        <v>75675</v>
      </c>
    </row>
    <row r="17" spans="1:6" ht="12.45" customHeight="1" x14ac:dyDescent="0.25">
      <c r="A17" s="19" t="s">
        <v>19</v>
      </c>
      <c r="B17" s="21">
        <v>22193</v>
      </c>
      <c r="C17" s="22">
        <v>19053</v>
      </c>
      <c r="D17" s="21">
        <v>66087</v>
      </c>
      <c r="E17" s="22">
        <v>60048</v>
      </c>
      <c r="F17" s="22">
        <v>78062</v>
      </c>
    </row>
    <row r="18" spans="1:6" ht="12.45" customHeight="1" x14ac:dyDescent="0.25">
      <c r="A18" s="1" t="s">
        <v>20</v>
      </c>
      <c r="B18" s="8">
        <v>4</v>
      </c>
      <c r="C18" s="9">
        <v>4</v>
      </c>
      <c r="D18" s="8">
        <v>12</v>
      </c>
      <c r="E18" s="9">
        <v>12</v>
      </c>
      <c r="F18" s="9">
        <v>16</v>
      </c>
    </row>
    <row r="19" spans="1:6" ht="12.45" customHeight="1" x14ac:dyDescent="0.25">
      <c r="A19" s="14" t="s">
        <v>177</v>
      </c>
      <c r="B19" s="15">
        <v>52128</v>
      </c>
      <c r="C19" s="16">
        <v>50546</v>
      </c>
      <c r="D19" s="15">
        <v>159005</v>
      </c>
      <c r="E19" s="16">
        <v>160756</v>
      </c>
      <c r="F19" s="16">
        <v>207971</v>
      </c>
    </row>
    <row r="20" spans="1:6" ht="12.45" customHeight="1" x14ac:dyDescent="0.25">
      <c r="A20" s="5"/>
      <c r="B20" s="6"/>
      <c r="C20" s="5"/>
      <c r="D20" s="6"/>
      <c r="E20" s="5"/>
      <c r="F20" s="5"/>
    </row>
    <row r="21" spans="1:6" ht="12.45" customHeight="1" x14ac:dyDescent="0.25">
      <c r="A21" s="68" t="s">
        <v>268</v>
      </c>
      <c r="B21" s="18"/>
      <c r="C21" s="19"/>
      <c r="D21" s="18"/>
      <c r="E21" s="19"/>
      <c r="F21" s="19"/>
    </row>
    <row r="22" spans="1:6" ht="12.45" customHeight="1" x14ac:dyDescent="0.25">
      <c r="A22" s="19" t="s">
        <v>15</v>
      </c>
      <c r="B22" s="21">
        <v>3305</v>
      </c>
      <c r="C22" s="22">
        <v>3450</v>
      </c>
      <c r="D22" s="21">
        <v>8672</v>
      </c>
      <c r="E22" s="22">
        <v>12212</v>
      </c>
      <c r="F22" s="22">
        <v>16133</v>
      </c>
    </row>
    <row r="23" spans="1:6" ht="12.45" customHeight="1" x14ac:dyDescent="0.25">
      <c r="A23" s="19" t="s">
        <v>16</v>
      </c>
      <c r="B23" s="21">
        <v>1935</v>
      </c>
      <c r="C23" s="22">
        <v>1841</v>
      </c>
      <c r="D23" s="21">
        <v>5562</v>
      </c>
      <c r="E23" s="22">
        <v>5656</v>
      </c>
      <c r="F23" s="22">
        <v>7568</v>
      </c>
    </row>
    <row r="24" spans="1:6" ht="12.45" customHeight="1" x14ac:dyDescent="0.25">
      <c r="A24" s="19" t="s">
        <v>17</v>
      </c>
      <c r="B24" s="21">
        <v>13120</v>
      </c>
      <c r="C24" s="22">
        <v>10182</v>
      </c>
      <c r="D24" s="21">
        <v>39988</v>
      </c>
      <c r="E24" s="22">
        <v>32260</v>
      </c>
      <c r="F24" s="22">
        <v>42438</v>
      </c>
    </row>
    <row r="25" spans="1:6" ht="12.45" customHeight="1" x14ac:dyDescent="0.25">
      <c r="A25" s="19" t="s">
        <v>18</v>
      </c>
      <c r="B25" s="21">
        <v>3588</v>
      </c>
      <c r="C25" s="22">
        <v>2200</v>
      </c>
      <c r="D25" s="21">
        <v>10546</v>
      </c>
      <c r="E25" s="22">
        <v>7629</v>
      </c>
      <c r="F25" s="22">
        <v>10344</v>
      </c>
    </row>
    <row r="26" spans="1:6" ht="12.45" customHeight="1" x14ac:dyDescent="0.25">
      <c r="A26" s="19" t="s">
        <v>19</v>
      </c>
      <c r="B26" s="21">
        <v>88</v>
      </c>
      <c r="C26" s="22">
        <v>181</v>
      </c>
      <c r="D26" s="21">
        <v>425</v>
      </c>
      <c r="E26" s="22">
        <v>326</v>
      </c>
      <c r="F26" s="22">
        <v>364</v>
      </c>
    </row>
    <row r="27" spans="1:6" ht="12.45" customHeight="1" x14ac:dyDescent="0.25">
      <c r="A27" s="19" t="s">
        <v>20</v>
      </c>
      <c r="B27" s="21">
        <v>-22036</v>
      </c>
      <c r="C27" s="22">
        <v>-17855</v>
      </c>
      <c r="D27" s="21">
        <v>-65193</v>
      </c>
      <c r="E27" s="22">
        <v>-58084</v>
      </c>
      <c r="F27" s="22">
        <v>-76847</v>
      </c>
    </row>
    <row r="28" spans="1:6" ht="12.45" customHeight="1" x14ac:dyDescent="0.25">
      <c r="A28" s="14" t="s">
        <v>177</v>
      </c>
      <c r="B28" s="15">
        <v>0</v>
      </c>
      <c r="C28" s="16">
        <v>0</v>
      </c>
      <c r="D28" s="15">
        <v>0</v>
      </c>
      <c r="E28" s="16">
        <v>0</v>
      </c>
      <c r="F28" s="16">
        <v>0</v>
      </c>
    </row>
    <row r="29" spans="1:6" x14ac:dyDescent="0.25">
      <c r="A29" s="33"/>
      <c r="B29" s="33"/>
      <c r="C29" s="33"/>
      <c r="D29" s="33"/>
      <c r="E29" s="33"/>
      <c r="F29" s="33"/>
    </row>
  </sheetData>
  <pageMargins left="0.75" right="0.75" top="1" bottom="1" header="0.5" footer="0.5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F29"/>
  <sheetViews>
    <sheetView showRuler="0" workbookViewId="0"/>
  </sheetViews>
  <sheetFormatPr defaultColWidth="13.33203125" defaultRowHeight="13.2" x14ac:dyDescent="0.25"/>
  <cols>
    <col min="1" max="1" width="40.6640625" customWidth="1"/>
    <col min="2" max="6" width="11.6640625" customWidth="1"/>
  </cols>
  <sheetData>
    <row r="1" spans="1:6" ht="19.95" customHeight="1" x14ac:dyDescent="0.25">
      <c r="A1" s="1" t="s">
        <v>31</v>
      </c>
      <c r="B1" s="2" t="s">
        <v>1</v>
      </c>
      <c r="C1" s="3" t="s">
        <v>2</v>
      </c>
      <c r="D1" s="2" t="s">
        <v>6</v>
      </c>
      <c r="E1" s="3" t="s">
        <v>7</v>
      </c>
      <c r="F1" s="3" t="s">
        <v>8</v>
      </c>
    </row>
    <row r="2" spans="1:6" ht="12.45" customHeight="1" x14ac:dyDescent="0.25">
      <c r="A2" s="5"/>
      <c r="B2" s="6"/>
      <c r="C2" s="5"/>
      <c r="D2" s="6"/>
      <c r="E2" s="5"/>
      <c r="F2" s="5"/>
    </row>
    <row r="3" spans="1:6" ht="12.45" customHeight="1" x14ac:dyDescent="0.25">
      <c r="A3" s="68" t="s">
        <v>156</v>
      </c>
      <c r="B3" s="18"/>
      <c r="C3" s="19"/>
      <c r="D3" s="18"/>
      <c r="E3" s="19"/>
      <c r="F3" s="19"/>
    </row>
    <row r="4" spans="1:6" ht="12.45" customHeight="1" x14ac:dyDescent="0.25">
      <c r="A4" s="19" t="s">
        <v>15</v>
      </c>
      <c r="B4" s="21">
        <v>-5</v>
      </c>
      <c r="C4" s="22">
        <v>-5</v>
      </c>
      <c r="D4" s="21">
        <v>-16</v>
      </c>
      <c r="E4" s="22">
        <v>-31</v>
      </c>
      <c r="F4" s="22">
        <v>-36</v>
      </c>
    </row>
    <row r="5" spans="1:6" ht="12.45" customHeight="1" x14ac:dyDescent="0.25">
      <c r="A5" s="19" t="s">
        <v>16</v>
      </c>
      <c r="B5" s="21">
        <v>-58</v>
      </c>
      <c r="C5" s="22">
        <v>-117</v>
      </c>
      <c r="D5" s="21">
        <v>-393</v>
      </c>
      <c r="E5" s="22">
        <v>-541</v>
      </c>
      <c r="F5" s="22">
        <v>-830</v>
      </c>
    </row>
    <row r="6" spans="1:6" ht="12.45" customHeight="1" x14ac:dyDescent="0.25">
      <c r="A6" s="19" t="s">
        <v>17</v>
      </c>
      <c r="B6" s="21">
        <v>81</v>
      </c>
      <c r="C6" s="22">
        <v>329</v>
      </c>
      <c r="D6" s="21">
        <v>463</v>
      </c>
      <c r="E6" s="22">
        <v>719</v>
      </c>
      <c r="F6" s="22">
        <v>1067</v>
      </c>
    </row>
    <row r="7" spans="1:6" ht="12.45" customHeight="1" x14ac:dyDescent="0.25">
      <c r="A7" s="19" t="s">
        <v>18</v>
      </c>
      <c r="B7" s="21">
        <v>1</v>
      </c>
      <c r="C7" s="22">
        <v>0</v>
      </c>
      <c r="D7" s="21">
        <v>7</v>
      </c>
      <c r="E7" s="22">
        <v>1</v>
      </c>
      <c r="F7" s="22">
        <v>1</v>
      </c>
    </row>
    <row r="8" spans="1:6" ht="12.45" customHeight="1" x14ac:dyDescent="0.25">
      <c r="A8" s="19" t="s">
        <v>19</v>
      </c>
      <c r="B8" s="21">
        <v>0</v>
      </c>
      <c r="C8" s="22">
        <v>0</v>
      </c>
      <c r="D8" s="21">
        <v>0</v>
      </c>
      <c r="E8" s="22">
        <v>0</v>
      </c>
      <c r="F8" s="22">
        <v>0</v>
      </c>
    </row>
    <row r="9" spans="1:6" ht="12.45" customHeight="1" x14ac:dyDescent="0.25">
      <c r="A9" s="1" t="s">
        <v>20</v>
      </c>
      <c r="B9" s="8">
        <v>22</v>
      </c>
      <c r="C9" s="9">
        <v>19</v>
      </c>
      <c r="D9" s="8">
        <v>104</v>
      </c>
      <c r="E9" s="9">
        <v>-60</v>
      </c>
      <c r="F9" s="9">
        <v>-81</v>
      </c>
    </row>
    <row r="10" spans="1:6" ht="12.45" customHeight="1" x14ac:dyDescent="0.25">
      <c r="A10" s="14" t="s">
        <v>177</v>
      </c>
      <c r="B10" s="15">
        <v>41</v>
      </c>
      <c r="C10" s="16">
        <v>226</v>
      </c>
      <c r="D10" s="15">
        <v>165</v>
      </c>
      <c r="E10" s="16">
        <v>87</v>
      </c>
      <c r="F10" s="16">
        <v>121</v>
      </c>
    </row>
    <row r="11" spans="1:6" ht="12.45" customHeight="1" x14ac:dyDescent="0.25">
      <c r="A11" s="5"/>
      <c r="B11" s="6"/>
      <c r="C11" s="5"/>
      <c r="D11" s="6"/>
      <c r="E11" s="5"/>
      <c r="F11" s="5"/>
    </row>
    <row r="12" spans="1:6" ht="12.45" customHeight="1" x14ac:dyDescent="0.25">
      <c r="A12" s="68" t="s">
        <v>223</v>
      </c>
      <c r="B12" s="18"/>
      <c r="C12" s="19"/>
      <c r="D12" s="18"/>
      <c r="E12" s="19"/>
      <c r="F12" s="19"/>
    </row>
    <row r="13" spans="1:6" ht="12.45" customHeight="1" x14ac:dyDescent="0.25">
      <c r="A13" s="19" t="s">
        <v>15</v>
      </c>
      <c r="B13" s="21">
        <v>804</v>
      </c>
      <c r="C13" s="22">
        <v>730</v>
      </c>
      <c r="D13" s="21">
        <v>2656</v>
      </c>
      <c r="E13" s="22">
        <v>2209</v>
      </c>
      <c r="F13" s="22">
        <v>3069</v>
      </c>
    </row>
    <row r="14" spans="1:6" ht="12.45" customHeight="1" x14ac:dyDescent="0.25">
      <c r="A14" s="19" t="s">
        <v>16</v>
      </c>
      <c r="B14" s="21">
        <v>72</v>
      </c>
      <c r="C14" s="22">
        <v>67</v>
      </c>
      <c r="D14" s="21">
        <v>210</v>
      </c>
      <c r="E14" s="22">
        <v>192</v>
      </c>
      <c r="F14" s="22">
        <v>527</v>
      </c>
    </row>
    <row r="15" spans="1:6" ht="12.45" customHeight="1" x14ac:dyDescent="0.25">
      <c r="A15" s="19" t="s">
        <v>17</v>
      </c>
      <c r="B15" s="21">
        <v>947</v>
      </c>
      <c r="C15" s="22">
        <v>788</v>
      </c>
      <c r="D15" s="21">
        <v>2555</v>
      </c>
      <c r="E15" s="22">
        <v>2360</v>
      </c>
      <c r="F15" s="22">
        <v>3198</v>
      </c>
    </row>
    <row r="16" spans="1:6" ht="12.45" customHeight="1" x14ac:dyDescent="0.25">
      <c r="A16" s="19" t="s">
        <v>18</v>
      </c>
      <c r="B16" s="21">
        <v>156</v>
      </c>
      <c r="C16" s="22">
        <v>163</v>
      </c>
      <c r="D16" s="21">
        <v>480</v>
      </c>
      <c r="E16" s="22">
        <v>499</v>
      </c>
      <c r="F16" s="22">
        <v>698</v>
      </c>
    </row>
    <row r="17" spans="1:6" ht="12.45" customHeight="1" x14ac:dyDescent="0.25">
      <c r="A17" s="19" t="s">
        <v>19</v>
      </c>
      <c r="B17" s="21">
        <v>783</v>
      </c>
      <c r="C17" s="22">
        <v>775</v>
      </c>
      <c r="D17" s="21">
        <v>2564</v>
      </c>
      <c r="E17" s="22">
        <v>2572</v>
      </c>
      <c r="F17" s="22">
        <v>3855</v>
      </c>
    </row>
    <row r="18" spans="1:6" ht="12.45" customHeight="1" x14ac:dyDescent="0.25">
      <c r="A18" s="1" t="s">
        <v>20</v>
      </c>
      <c r="B18" s="8">
        <v>38</v>
      </c>
      <c r="C18" s="9">
        <v>32</v>
      </c>
      <c r="D18" s="8">
        <v>105</v>
      </c>
      <c r="E18" s="9">
        <v>92</v>
      </c>
      <c r="F18" s="9">
        <v>129</v>
      </c>
    </row>
    <row r="19" spans="1:6" ht="12.45" customHeight="1" x14ac:dyDescent="0.25">
      <c r="A19" s="14" t="s">
        <v>177</v>
      </c>
      <c r="B19" s="15">
        <v>2800</v>
      </c>
      <c r="C19" s="16">
        <v>2555</v>
      </c>
      <c r="D19" s="15">
        <v>8570</v>
      </c>
      <c r="E19" s="16">
        <v>7924</v>
      </c>
      <c r="F19" s="16">
        <v>11476</v>
      </c>
    </row>
    <row r="20" spans="1:6" ht="12.45" customHeight="1" x14ac:dyDescent="0.25">
      <c r="A20" s="5"/>
      <c r="B20" s="6"/>
      <c r="C20" s="5"/>
      <c r="D20" s="6"/>
      <c r="E20" s="5"/>
      <c r="F20" s="5"/>
    </row>
    <row r="21" spans="1:6" ht="12.45" customHeight="1" x14ac:dyDescent="0.25">
      <c r="A21" s="19" t="s">
        <v>269</v>
      </c>
      <c r="B21" s="18"/>
      <c r="C21" s="19"/>
      <c r="D21" s="18"/>
      <c r="E21" s="19"/>
      <c r="F21" s="19"/>
    </row>
    <row r="22" spans="1:6" ht="12.45" customHeight="1" x14ac:dyDescent="0.25">
      <c r="A22" s="19" t="s">
        <v>15</v>
      </c>
      <c r="B22" s="21">
        <v>-412</v>
      </c>
      <c r="C22" s="22">
        <v>483</v>
      </c>
      <c r="D22" s="21">
        <v>-1002</v>
      </c>
      <c r="E22" s="22">
        <v>5673</v>
      </c>
      <c r="F22" s="22">
        <v>6130</v>
      </c>
    </row>
    <row r="23" spans="1:6" ht="12.45" customHeight="1" x14ac:dyDescent="0.25">
      <c r="A23" s="19" t="s">
        <v>16</v>
      </c>
      <c r="B23" s="21">
        <v>352</v>
      </c>
      <c r="C23" s="22">
        <v>835</v>
      </c>
      <c r="D23" s="21">
        <v>1488</v>
      </c>
      <c r="E23" s="22">
        <v>2544</v>
      </c>
      <c r="F23" s="22">
        <v>3617</v>
      </c>
    </row>
    <row r="24" spans="1:6" ht="12.45" customHeight="1" x14ac:dyDescent="0.25">
      <c r="A24" s="19" t="s">
        <v>17</v>
      </c>
      <c r="B24" s="21">
        <v>6019</v>
      </c>
      <c r="C24" s="22">
        <v>1912</v>
      </c>
      <c r="D24" s="21">
        <v>17072</v>
      </c>
      <c r="E24" s="22">
        <v>6429</v>
      </c>
      <c r="F24" s="22">
        <v>7036</v>
      </c>
    </row>
    <row r="25" spans="1:6" ht="12.45" customHeight="1" x14ac:dyDescent="0.25">
      <c r="A25" s="19" t="s">
        <v>18</v>
      </c>
      <c r="B25" s="21">
        <v>94</v>
      </c>
      <c r="C25" s="22">
        <v>9</v>
      </c>
      <c r="D25" s="21">
        <v>498</v>
      </c>
      <c r="E25" s="22">
        <v>-153</v>
      </c>
      <c r="F25" s="22">
        <v>-612</v>
      </c>
    </row>
    <row r="26" spans="1:6" ht="12.45" customHeight="1" x14ac:dyDescent="0.25">
      <c r="A26" s="19" t="s">
        <v>19</v>
      </c>
      <c r="B26" s="21">
        <v>50</v>
      </c>
      <c r="C26" s="22">
        <v>416</v>
      </c>
      <c r="D26" s="21">
        <v>1048</v>
      </c>
      <c r="E26" s="22">
        <v>847</v>
      </c>
      <c r="F26" s="22">
        <v>-1734</v>
      </c>
    </row>
    <row r="27" spans="1:6" ht="12.45" customHeight="1" x14ac:dyDescent="0.25">
      <c r="A27" s="1" t="s">
        <v>20</v>
      </c>
      <c r="B27" s="8">
        <v>-189</v>
      </c>
      <c r="C27" s="9">
        <v>-165</v>
      </c>
      <c r="D27" s="8">
        <v>-184</v>
      </c>
      <c r="E27" s="9">
        <v>541</v>
      </c>
      <c r="F27" s="9">
        <v>-36</v>
      </c>
    </row>
    <row r="28" spans="1:6" ht="12.45" customHeight="1" x14ac:dyDescent="0.25">
      <c r="A28" s="14" t="s">
        <v>177</v>
      </c>
      <c r="B28" s="15">
        <v>5915</v>
      </c>
      <c r="C28" s="16">
        <v>3491</v>
      </c>
      <c r="D28" s="15">
        <v>18920</v>
      </c>
      <c r="E28" s="16">
        <v>15881</v>
      </c>
      <c r="F28" s="16">
        <v>14401</v>
      </c>
    </row>
    <row r="29" spans="1:6" x14ac:dyDescent="0.25">
      <c r="A29" s="33"/>
      <c r="B29" s="33"/>
      <c r="C29" s="33"/>
      <c r="D29" s="33"/>
      <c r="E29" s="33"/>
      <c r="F29" s="33"/>
    </row>
  </sheetData>
  <pageMargins left="0.75" right="0.75" top="1" bottom="1" header="0.5" footer="0.5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F20"/>
  <sheetViews>
    <sheetView showRuler="0" workbookViewId="0"/>
  </sheetViews>
  <sheetFormatPr defaultColWidth="13.33203125" defaultRowHeight="13.2" x14ac:dyDescent="0.25"/>
  <cols>
    <col min="1" max="1" width="53.88671875" customWidth="1"/>
    <col min="2" max="6" width="11.6640625" customWidth="1"/>
  </cols>
  <sheetData>
    <row r="1" spans="1:6" ht="19.95" customHeight="1" x14ac:dyDescent="0.25">
      <c r="A1" s="1" t="s">
        <v>31</v>
      </c>
      <c r="B1" s="2" t="s">
        <v>1</v>
      </c>
      <c r="C1" s="3" t="s">
        <v>2</v>
      </c>
      <c r="D1" s="2" t="s">
        <v>6</v>
      </c>
      <c r="E1" s="3" t="s">
        <v>7</v>
      </c>
      <c r="F1" s="3" t="s">
        <v>8</v>
      </c>
    </row>
    <row r="2" spans="1:6" ht="12.45" customHeight="1" x14ac:dyDescent="0.25">
      <c r="A2" s="5"/>
      <c r="B2" s="6"/>
      <c r="C2" s="5"/>
      <c r="D2" s="6"/>
      <c r="E2" s="5"/>
      <c r="F2" s="5"/>
    </row>
    <row r="3" spans="1:6" ht="12.45" customHeight="1" x14ac:dyDescent="0.25">
      <c r="A3" s="68" t="s">
        <v>270</v>
      </c>
      <c r="B3" s="18"/>
      <c r="C3" s="19"/>
      <c r="D3" s="18"/>
      <c r="E3" s="19"/>
      <c r="F3" s="19"/>
    </row>
    <row r="4" spans="1:6" ht="12.45" customHeight="1" x14ac:dyDescent="0.25">
      <c r="A4" s="19" t="s">
        <v>15</v>
      </c>
      <c r="B4" s="21">
        <v>393</v>
      </c>
      <c r="C4" s="22">
        <v>1213</v>
      </c>
      <c r="D4" s="21">
        <v>1646</v>
      </c>
      <c r="E4" s="22">
        <v>7882</v>
      </c>
      <c r="F4" s="22">
        <v>9198</v>
      </c>
    </row>
    <row r="5" spans="1:6" ht="12.45" customHeight="1" x14ac:dyDescent="0.25">
      <c r="A5" s="19" t="s">
        <v>16</v>
      </c>
      <c r="B5" s="21">
        <v>425</v>
      </c>
      <c r="C5" s="22">
        <v>903</v>
      </c>
      <c r="D5" s="21">
        <v>1698</v>
      </c>
      <c r="E5" s="22">
        <v>2736</v>
      </c>
      <c r="F5" s="22">
        <v>4082</v>
      </c>
    </row>
    <row r="6" spans="1:6" ht="12.45" customHeight="1" x14ac:dyDescent="0.25">
      <c r="A6" s="19" t="s">
        <v>17</v>
      </c>
      <c r="B6" s="21">
        <v>6943</v>
      </c>
      <c r="C6" s="22">
        <v>2679</v>
      </c>
      <c r="D6" s="21">
        <v>19560</v>
      </c>
      <c r="E6" s="22">
        <v>8724</v>
      </c>
      <c r="F6" s="22">
        <v>10145</v>
      </c>
    </row>
    <row r="7" spans="1:6" ht="12.45" customHeight="1" x14ac:dyDescent="0.25">
      <c r="A7" s="19" t="s">
        <v>18</v>
      </c>
      <c r="B7" s="21">
        <v>247</v>
      </c>
      <c r="C7" s="22">
        <v>170</v>
      </c>
      <c r="D7" s="21">
        <v>974</v>
      </c>
      <c r="E7" s="22">
        <v>342</v>
      </c>
      <c r="F7" s="22">
        <v>80</v>
      </c>
    </row>
    <row r="8" spans="1:6" ht="12.45" customHeight="1" x14ac:dyDescent="0.25">
      <c r="A8" s="19" t="s">
        <v>19</v>
      </c>
      <c r="B8" s="21">
        <v>829</v>
      </c>
      <c r="C8" s="22">
        <v>1187</v>
      </c>
      <c r="D8" s="21">
        <v>3597</v>
      </c>
      <c r="E8" s="22">
        <v>3404</v>
      </c>
      <c r="F8" s="22">
        <v>2099</v>
      </c>
    </row>
    <row r="9" spans="1:6" ht="12.45" customHeight="1" x14ac:dyDescent="0.25">
      <c r="A9" s="1" t="s">
        <v>20</v>
      </c>
      <c r="B9" s="8">
        <v>-151</v>
      </c>
      <c r="C9" s="9">
        <v>-133</v>
      </c>
      <c r="D9" s="8">
        <v>-79</v>
      </c>
      <c r="E9" s="9">
        <v>633</v>
      </c>
      <c r="F9" s="9">
        <v>93</v>
      </c>
    </row>
    <row r="10" spans="1:6" ht="12.45" customHeight="1" x14ac:dyDescent="0.25">
      <c r="A10" s="14" t="s">
        <v>177</v>
      </c>
      <c r="B10" s="15">
        <v>8686</v>
      </c>
      <c r="C10" s="16">
        <v>6018</v>
      </c>
      <c r="D10" s="15">
        <v>27397</v>
      </c>
      <c r="E10" s="16">
        <v>23722</v>
      </c>
      <c r="F10" s="16">
        <v>25696</v>
      </c>
    </row>
    <row r="11" spans="1:6" ht="12.45" customHeight="1" x14ac:dyDescent="0.25">
      <c r="A11" s="5"/>
      <c r="B11" s="6"/>
      <c r="C11" s="5"/>
      <c r="D11" s="6"/>
      <c r="E11" s="5"/>
      <c r="F11" s="5"/>
    </row>
    <row r="12" spans="1:6" ht="12.45" customHeight="1" x14ac:dyDescent="0.25">
      <c r="A12" s="68" t="s">
        <v>271</v>
      </c>
      <c r="B12" s="18"/>
      <c r="C12" s="19"/>
      <c r="D12" s="18"/>
      <c r="E12" s="19"/>
      <c r="F12" s="19"/>
    </row>
    <row r="13" spans="1:6" ht="12.45" customHeight="1" x14ac:dyDescent="0.25">
      <c r="A13" s="19" t="s">
        <v>15</v>
      </c>
      <c r="B13" s="21">
        <v>1140</v>
      </c>
      <c r="C13" s="22">
        <v>774</v>
      </c>
      <c r="D13" s="21">
        <v>2077</v>
      </c>
      <c r="E13" s="22">
        <v>2055</v>
      </c>
      <c r="F13" s="22">
        <v>3514</v>
      </c>
    </row>
    <row r="14" spans="1:6" ht="12.45" customHeight="1" x14ac:dyDescent="0.25">
      <c r="A14" s="19" t="s">
        <v>272</v>
      </c>
      <c r="B14" s="21">
        <v>335</v>
      </c>
      <c r="C14" s="22">
        <v>394</v>
      </c>
      <c r="D14" s="21">
        <v>743</v>
      </c>
      <c r="E14" s="22">
        <v>625</v>
      </c>
      <c r="F14" s="22">
        <v>979</v>
      </c>
    </row>
    <row r="15" spans="1:6" ht="12.45" customHeight="1" x14ac:dyDescent="0.25">
      <c r="A15" s="19" t="s">
        <v>17</v>
      </c>
      <c r="B15" s="21">
        <v>1073</v>
      </c>
      <c r="C15" s="22">
        <v>978</v>
      </c>
      <c r="D15" s="21">
        <v>3382</v>
      </c>
      <c r="E15" s="22">
        <v>3103</v>
      </c>
      <c r="F15" s="22">
        <v>5038</v>
      </c>
    </row>
    <row r="16" spans="1:6" ht="12.45" customHeight="1" x14ac:dyDescent="0.25">
      <c r="A16" s="19" t="s">
        <v>18</v>
      </c>
      <c r="B16" s="21">
        <v>348</v>
      </c>
      <c r="C16" s="22">
        <v>227</v>
      </c>
      <c r="D16" s="21">
        <v>877</v>
      </c>
      <c r="E16" s="22">
        <v>746</v>
      </c>
      <c r="F16" s="22">
        <v>1258</v>
      </c>
    </row>
    <row r="17" spans="1:6" ht="12.45" customHeight="1" x14ac:dyDescent="0.25">
      <c r="A17" s="19" t="s">
        <v>19</v>
      </c>
      <c r="B17" s="21">
        <v>565</v>
      </c>
      <c r="C17" s="22">
        <v>720</v>
      </c>
      <c r="D17" s="21">
        <v>1414</v>
      </c>
      <c r="E17" s="22">
        <v>1709</v>
      </c>
      <c r="F17" s="22">
        <v>3267</v>
      </c>
    </row>
    <row r="18" spans="1:6" ht="12.45" customHeight="1" x14ac:dyDescent="0.25">
      <c r="A18" s="1" t="s">
        <v>20</v>
      </c>
      <c r="B18" s="8">
        <v>59</v>
      </c>
      <c r="C18" s="9">
        <v>15</v>
      </c>
      <c r="D18" s="8">
        <v>653</v>
      </c>
      <c r="E18" s="9">
        <v>37</v>
      </c>
      <c r="F18" s="9">
        <v>79</v>
      </c>
    </row>
    <row r="19" spans="1:6" ht="12.45" customHeight="1" x14ac:dyDescent="0.25">
      <c r="A19" s="14" t="s">
        <v>177</v>
      </c>
      <c r="B19" s="15">
        <v>3519</v>
      </c>
      <c r="C19" s="16">
        <v>3107</v>
      </c>
      <c r="D19" s="15">
        <v>9146</v>
      </c>
      <c r="E19" s="16">
        <v>8275</v>
      </c>
      <c r="F19" s="16">
        <v>14135</v>
      </c>
    </row>
    <row r="20" spans="1:6" x14ac:dyDescent="0.25">
      <c r="A20" s="33"/>
      <c r="B20" s="33"/>
      <c r="C20" s="33"/>
      <c r="D20" s="33"/>
      <c r="E20" s="33"/>
      <c r="F20" s="33"/>
    </row>
  </sheetData>
  <pageMargins left="0.75" right="0.75" top="1" bottom="1" header="0.5" footer="0.5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E22"/>
  <sheetViews>
    <sheetView showRuler="0" workbookViewId="0"/>
  </sheetViews>
  <sheetFormatPr defaultColWidth="13.33203125" defaultRowHeight="13.2" x14ac:dyDescent="0.25"/>
  <cols>
    <col min="1" max="1" width="24.88671875" customWidth="1"/>
    <col min="2" max="5" width="11.6640625" customWidth="1"/>
  </cols>
  <sheetData>
    <row r="1" spans="1:5" ht="29.4" x14ac:dyDescent="0.25">
      <c r="A1" s="1" t="s">
        <v>31</v>
      </c>
      <c r="B1" s="3" t="s">
        <v>273</v>
      </c>
      <c r="C1" s="3" t="s">
        <v>274</v>
      </c>
      <c r="D1" s="3" t="s">
        <v>275</v>
      </c>
      <c r="E1" s="3" t="s">
        <v>276</v>
      </c>
    </row>
    <row r="2" spans="1:5" ht="12.45" customHeight="1" x14ac:dyDescent="0.25">
      <c r="A2" s="5"/>
      <c r="B2" s="5"/>
      <c r="C2" s="5"/>
      <c r="D2" s="5"/>
      <c r="E2" s="5"/>
    </row>
    <row r="3" spans="1:5" ht="12.45" customHeight="1" x14ac:dyDescent="0.25">
      <c r="A3" s="68" t="s">
        <v>277</v>
      </c>
      <c r="B3" s="19"/>
      <c r="C3" s="19"/>
      <c r="D3" s="19"/>
      <c r="E3" s="19"/>
    </row>
    <row r="4" spans="1:5" ht="12.45" customHeight="1" x14ac:dyDescent="0.25">
      <c r="A4" s="19" t="s">
        <v>15</v>
      </c>
      <c r="B4" s="22">
        <v>-412</v>
      </c>
      <c r="C4" s="22">
        <v>804</v>
      </c>
      <c r="D4" s="22">
        <v>0</v>
      </c>
      <c r="E4" s="22">
        <v>393</v>
      </c>
    </row>
    <row r="5" spans="1:5" ht="12.45" customHeight="1" x14ac:dyDescent="0.25">
      <c r="A5" s="19" t="s">
        <v>16</v>
      </c>
      <c r="B5" s="22">
        <v>352</v>
      </c>
      <c r="C5" s="22">
        <v>72</v>
      </c>
      <c r="D5" s="22">
        <v>0</v>
      </c>
      <c r="E5" s="22">
        <v>425</v>
      </c>
    </row>
    <row r="6" spans="1:5" ht="12.45" customHeight="1" x14ac:dyDescent="0.25">
      <c r="A6" s="19" t="s">
        <v>17</v>
      </c>
      <c r="B6" s="22">
        <v>6019</v>
      </c>
      <c r="C6" s="22">
        <v>947</v>
      </c>
      <c r="D6" s="22">
        <v>-22</v>
      </c>
      <c r="E6" s="22">
        <v>6943</v>
      </c>
    </row>
    <row r="7" spans="1:5" ht="12.45" customHeight="1" x14ac:dyDescent="0.25">
      <c r="A7" s="19" t="s">
        <v>18</v>
      </c>
      <c r="B7" s="22">
        <v>94</v>
      </c>
      <c r="C7" s="22">
        <v>156</v>
      </c>
      <c r="D7" s="22">
        <v>-2</v>
      </c>
      <c r="E7" s="22">
        <v>247</v>
      </c>
    </row>
    <row r="8" spans="1:5" ht="12.45" customHeight="1" x14ac:dyDescent="0.25">
      <c r="A8" s="19" t="s">
        <v>19</v>
      </c>
      <c r="B8" s="22">
        <v>50</v>
      </c>
      <c r="C8" s="22">
        <v>783</v>
      </c>
      <c r="D8" s="22">
        <v>-4</v>
      </c>
      <c r="E8" s="22">
        <v>829</v>
      </c>
    </row>
    <row r="9" spans="1:5" ht="12.45" customHeight="1" x14ac:dyDescent="0.25">
      <c r="A9" s="1" t="s">
        <v>20</v>
      </c>
      <c r="B9" s="9">
        <v>-189</v>
      </c>
      <c r="C9" s="9">
        <v>38</v>
      </c>
      <c r="D9" s="9">
        <v>0</v>
      </c>
      <c r="E9" s="9">
        <v>-151</v>
      </c>
    </row>
    <row r="10" spans="1:5" ht="12.45" customHeight="1" x14ac:dyDescent="0.25">
      <c r="A10" s="14" t="s">
        <v>177</v>
      </c>
      <c r="B10" s="16">
        <v>5915</v>
      </c>
      <c r="C10" s="16">
        <v>2800</v>
      </c>
      <c r="D10" s="16">
        <v>-29</v>
      </c>
      <c r="E10" s="16">
        <v>8686</v>
      </c>
    </row>
    <row r="11" spans="1:5" ht="12.45" customHeight="1" x14ac:dyDescent="0.25">
      <c r="A11" s="5"/>
      <c r="B11" s="5"/>
      <c r="C11" s="5"/>
      <c r="D11" s="5"/>
      <c r="E11" s="5"/>
    </row>
    <row r="12" spans="1:5" ht="29.4" x14ac:dyDescent="0.25">
      <c r="A12" s="1" t="s">
        <v>31</v>
      </c>
      <c r="B12" s="3" t="s">
        <v>273</v>
      </c>
      <c r="C12" s="3" t="s">
        <v>274</v>
      </c>
      <c r="D12" s="3" t="s">
        <v>275</v>
      </c>
      <c r="E12" s="3" t="s">
        <v>276</v>
      </c>
    </row>
    <row r="13" spans="1:5" ht="12.45" customHeight="1" x14ac:dyDescent="0.25">
      <c r="A13" s="5"/>
      <c r="B13" s="5"/>
      <c r="C13" s="5"/>
      <c r="D13" s="5"/>
      <c r="E13" s="5"/>
    </row>
    <row r="14" spans="1:5" ht="12.45" customHeight="1" x14ac:dyDescent="0.25">
      <c r="A14" s="68" t="s">
        <v>278</v>
      </c>
      <c r="B14" s="19"/>
      <c r="C14" s="19"/>
      <c r="D14" s="19"/>
      <c r="E14" s="19"/>
    </row>
    <row r="15" spans="1:5" ht="12.45" customHeight="1" x14ac:dyDescent="0.25">
      <c r="A15" s="19" t="s">
        <v>15</v>
      </c>
      <c r="B15" s="22">
        <v>-1002</v>
      </c>
      <c r="C15" s="22">
        <v>2656</v>
      </c>
      <c r="D15" s="22">
        <v>-8</v>
      </c>
      <c r="E15" s="22">
        <v>1646</v>
      </c>
    </row>
    <row r="16" spans="1:5" ht="12.45" customHeight="1" x14ac:dyDescent="0.25">
      <c r="A16" s="19" t="s">
        <v>16</v>
      </c>
      <c r="B16" s="22">
        <v>1488</v>
      </c>
      <c r="C16" s="22">
        <v>210</v>
      </c>
      <c r="D16" s="22">
        <v>0</v>
      </c>
      <c r="E16" s="22">
        <v>1698</v>
      </c>
    </row>
    <row r="17" spans="1:5" ht="12.45" customHeight="1" x14ac:dyDescent="0.25">
      <c r="A17" s="19" t="s">
        <v>17</v>
      </c>
      <c r="B17" s="22">
        <v>17072</v>
      </c>
      <c r="C17" s="22">
        <v>2555</v>
      </c>
      <c r="D17" s="22">
        <v>-67</v>
      </c>
      <c r="E17" s="22">
        <v>19560</v>
      </c>
    </row>
    <row r="18" spans="1:5" ht="12.45" customHeight="1" x14ac:dyDescent="0.25">
      <c r="A18" s="19" t="s">
        <v>18</v>
      </c>
      <c r="B18" s="22">
        <v>498</v>
      </c>
      <c r="C18" s="22">
        <v>480</v>
      </c>
      <c r="D18" s="22">
        <v>-4</v>
      </c>
      <c r="E18" s="22">
        <v>974</v>
      </c>
    </row>
    <row r="19" spans="1:5" ht="12.45" customHeight="1" x14ac:dyDescent="0.25">
      <c r="A19" s="19" t="s">
        <v>19</v>
      </c>
      <c r="B19" s="22">
        <v>1048</v>
      </c>
      <c r="C19" s="22">
        <v>2564</v>
      </c>
      <c r="D19" s="22">
        <v>-15</v>
      </c>
      <c r="E19" s="22">
        <v>3597</v>
      </c>
    </row>
    <row r="20" spans="1:5" ht="12.45" customHeight="1" x14ac:dyDescent="0.25">
      <c r="A20" s="1" t="s">
        <v>20</v>
      </c>
      <c r="B20" s="9">
        <v>-184</v>
      </c>
      <c r="C20" s="9">
        <v>105</v>
      </c>
      <c r="D20" s="9">
        <v>0</v>
      </c>
      <c r="E20" s="9">
        <v>-79</v>
      </c>
    </row>
    <row r="21" spans="1:5" ht="12.45" customHeight="1" x14ac:dyDescent="0.25">
      <c r="A21" s="14" t="s">
        <v>177</v>
      </c>
      <c r="B21" s="16">
        <v>18920</v>
      </c>
      <c r="C21" s="16">
        <v>8570</v>
      </c>
      <c r="D21" s="16">
        <v>-93</v>
      </c>
      <c r="E21" s="16">
        <v>27397</v>
      </c>
    </row>
    <row r="22" spans="1:5" x14ac:dyDescent="0.25">
      <c r="A22" s="33"/>
      <c r="B22" s="33"/>
      <c r="C22" s="33"/>
      <c r="D22" s="33"/>
      <c r="E22" s="33"/>
    </row>
  </sheetData>
  <pageMargins left="0.75" right="0.75" top="1" bottom="1" header="0.5" footer="0.5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A2"/>
  <sheetViews>
    <sheetView showRuler="0" workbookViewId="0"/>
  </sheetViews>
  <sheetFormatPr defaultColWidth="13.33203125" defaultRowHeight="13.2" x14ac:dyDescent="0.25"/>
  <sheetData>
    <row r="1" ht="15" customHeight="1" x14ac:dyDescent="0.25"/>
    <row r="2" ht="15" customHeight="1" x14ac:dyDescent="0.25"/>
  </sheetData>
  <pageMargins left="0.75" right="0.75" top="1" bottom="1" header="0.5" footer="0.5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G25"/>
  <sheetViews>
    <sheetView showRuler="0" workbookViewId="0"/>
  </sheetViews>
  <sheetFormatPr defaultColWidth="13.33203125" defaultRowHeight="13.2" x14ac:dyDescent="0.25"/>
  <cols>
    <col min="1" max="1" width="38.109375" customWidth="1"/>
    <col min="2" max="7" width="11.6640625" customWidth="1"/>
  </cols>
  <sheetData>
    <row r="1" spans="1:7" ht="19.95" customHeight="1" x14ac:dyDescent="0.25">
      <c r="A1" s="1" t="s">
        <v>31</v>
      </c>
      <c r="B1" s="2" t="s">
        <v>1</v>
      </c>
      <c r="C1" s="3" t="s">
        <v>2</v>
      </c>
      <c r="D1" s="3" t="s">
        <v>4</v>
      </c>
      <c r="E1" s="2" t="s">
        <v>6</v>
      </c>
      <c r="F1" s="3" t="s">
        <v>7</v>
      </c>
      <c r="G1" s="3" t="s">
        <v>8</v>
      </c>
    </row>
    <row r="2" spans="1:7" ht="12.45" customHeight="1" x14ac:dyDescent="0.25">
      <c r="A2" s="5"/>
      <c r="B2" s="6"/>
      <c r="C2" s="5"/>
      <c r="D2" s="5"/>
      <c r="E2" s="6"/>
      <c r="F2" s="5"/>
      <c r="G2" s="5"/>
    </row>
    <row r="3" spans="1:7" ht="12.45" customHeight="1" x14ac:dyDescent="0.25">
      <c r="A3" s="19" t="s">
        <v>279</v>
      </c>
      <c r="B3" s="21">
        <v>-47</v>
      </c>
      <c r="C3" s="22">
        <v>31</v>
      </c>
      <c r="D3" s="22">
        <v>-46</v>
      </c>
      <c r="E3" s="21">
        <v>-25</v>
      </c>
      <c r="F3" s="22">
        <v>49</v>
      </c>
      <c r="G3" s="22">
        <v>144</v>
      </c>
    </row>
    <row r="4" spans="1:7" ht="12.45" customHeight="1" x14ac:dyDescent="0.25">
      <c r="A4" s="19" t="s">
        <v>280</v>
      </c>
      <c r="B4" s="21">
        <v>-62</v>
      </c>
      <c r="C4" s="22">
        <v>25</v>
      </c>
      <c r="D4" s="22">
        <v>38</v>
      </c>
      <c r="E4" s="21">
        <v>-69</v>
      </c>
      <c r="F4" s="22">
        <v>-17</v>
      </c>
      <c r="G4" s="22">
        <v>-32</v>
      </c>
    </row>
    <row r="5" spans="1:7" ht="12.45" customHeight="1" x14ac:dyDescent="0.25">
      <c r="A5" s="19" t="s">
        <v>281</v>
      </c>
      <c r="B5" s="21">
        <v>0</v>
      </c>
      <c r="C5" s="22">
        <v>22</v>
      </c>
      <c r="D5" s="22">
        <v>0</v>
      </c>
      <c r="E5" s="21">
        <v>0</v>
      </c>
      <c r="F5" s="22">
        <v>22</v>
      </c>
      <c r="G5" s="22">
        <v>19</v>
      </c>
    </row>
    <row r="6" spans="1:7" ht="12.45" customHeight="1" x14ac:dyDescent="0.25">
      <c r="A6" s="1" t="s">
        <v>282</v>
      </c>
      <c r="B6" s="8">
        <v>0</v>
      </c>
      <c r="C6" s="9">
        <v>0</v>
      </c>
      <c r="D6" s="9">
        <v>0</v>
      </c>
      <c r="E6" s="8">
        <v>0</v>
      </c>
      <c r="F6" s="9">
        <v>11</v>
      </c>
      <c r="G6" s="9">
        <v>11</v>
      </c>
    </row>
    <row r="7" spans="1:7" ht="12.45" customHeight="1" x14ac:dyDescent="0.25">
      <c r="A7" s="38" t="s">
        <v>15</v>
      </c>
      <c r="B7" s="39">
        <v>-109</v>
      </c>
      <c r="C7" s="40">
        <v>78</v>
      </c>
      <c r="D7" s="40">
        <v>-8</v>
      </c>
      <c r="E7" s="39">
        <v>-94</v>
      </c>
      <c r="F7" s="40">
        <v>64</v>
      </c>
      <c r="G7" s="40">
        <v>141</v>
      </c>
    </row>
    <row r="8" spans="1:7" ht="12.45" customHeight="1" x14ac:dyDescent="0.25">
      <c r="A8" s="5"/>
      <c r="B8" s="6"/>
      <c r="C8" s="5"/>
      <c r="D8" s="5"/>
      <c r="E8" s="6"/>
      <c r="F8" s="5"/>
      <c r="G8" s="5"/>
    </row>
    <row r="9" spans="1:7" ht="12.45" customHeight="1" x14ac:dyDescent="0.25">
      <c r="A9" s="19" t="s">
        <v>283</v>
      </c>
      <c r="B9" s="21">
        <v>-17</v>
      </c>
      <c r="C9" s="22">
        <v>-74</v>
      </c>
      <c r="D9" s="22">
        <v>-46</v>
      </c>
      <c r="E9" s="21">
        <v>-150</v>
      </c>
      <c r="F9" s="22">
        <v>139</v>
      </c>
      <c r="G9" s="22">
        <v>201</v>
      </c>
    </row>
    <row r="10" spans="1:7" ht="12.45" customHeight="1" x14ac:dyDescent="0.25">
      <c r="A10" s="19" t="s">
        <v>281</v>
      </c>
      <c r="B10" s="21">
        <v>0</v>
      </c>
      <c r="C10" s="22">
        <v>0</v>
      </c>
      <c r="D10" s="22">
        <v>0</v>
      </c>
      <c r="E10" s="21">
        <v>0</v>
      </c>
      <c r="F10" s="22">
        <v>0</v>
      </c>
      <c r="G10" s="22">
        <v>12</v>
      </c>
    </row>
    <row r="11" spans="1:7" ht="12.45" customHeight="1" x14ac:dyDescent="0.25">
      <c r="A11" s="19" t="s">
        <v>284</v>
      </c>
      <c r="B11" s="21">
        <v>0</v>
      </c>
      <c r="C11" s="22">
        <v>0</v>
      </c>
      <c r="D11" s="22">
        <v>0</v>
      </c>
      <c r="E11" s="21">
        <v>-5</v>
      </c>
      <c r="F11" s="22">
        <v>0</v>
      </c>
      <c r="G11" s="22">
        <v>-345</v>
      </c>
    </row>
    <row r="12" spans="1:7" ht="12.45" customHeight="1" x14ac:dyDescent="0.25">
      <c r="A12" s="19" t="s">
        <v>285</v>
      </c>
      <c r="B12" s="21">
        <v>0</v>
      </c>
      <c r="C12" s="22">
        <v>0</v>
      </c>
      <c r="D12" s="22">
        <v>104</v>
      </c>
      <c r="E12" s="21">
        <v>146</v>
      </c>
      <c r="F12" s="22">
        <v>204</v>
      </c>
      <c r="G12" s="22">
        <v>204</v>
      </c>
    </row>
    <row r="13" spans="1:7" ht="12.45" customHeight="1" x14ac:dyDescent="0.25">
      <c r="A13" s="19" t="s">
        <v>286</v>
      </c>
      <c r="B13" s="21">
        <v>3</v>
      </c>
      <c r="C13" s="22">
        <v>-1</v>
      </c>
      <c r="D13" s="22">
        <v>2</v>
      </c>
      <c r="E13" s="21">
        <v>8</v>
      </c>
      <c r="F13" s="22">
        <v>-2</v>
      </c>
      <c r="G13" s="22">
        <v>-3</v>
      </c>
    </row>
    <row r="14" spans="1:7" ht="12.45" customHeight="1" x14ac:dyDescent="0.25">
      <c r="A14" s="1" t="s">
        <v>39</v>
      </c>
      <c r="B14" s="8">
        <v>0</v>
      </c>
      <c r="C14" s="9">
        <v>0</v>
      </c>
      <c r="D14" s="9">
        <v>0</v>
      </c>
      <c r="E14" s="8">
        <v>0</v>
      </c>
      <c r="F14" s="9">
        <v>0</v>
      </c>
      <c r="G14" s="9">
        <v>2</v>
      </c>
    </row>
    <row r="15" spans="1:7" ht="12.45" customHeight="1" x14ac:dyDescent="0.25">
      <c r="A15" s="38" t="s">
        <v>16</v>
      </c>
      <c r="B15" s="39">
        <v>-14</v>
      </c>
      <c r="C15" s="40">
        <v>-75</v>
      </c>
      <c r="D15" s="40">
        <v>61</v>
      </c>
      <c r="E15" s="39">
        <v>-1</v>
      </c>
      <c r="F15" s="40">
        <v>340</v>
      </c>
      <c r="G15" s="40">
        <v>71</v>
      </c>
    </row>
    <row r="16" spans="1:7" ht="12.45" customHeight="1" x14ac:dyDescent="0.25">
      <c r="A16" s="5"/>
      <c r="B16" s="6"/>
      <c r="C16" s="5"/>
      <c r="D16" s="5"/>
      <c r="E16" s="6"/>
      <c r="F16" s="5"/>
      <c r="G16" s="5"/>
    </row>
    <row r="17" spans="1:7" ht="12.45" customHeight="1" x14ac:dyDescent="0.25">
      <c r="A17" s="19" t="s">
        <v>279</v>
      </c>
      <c r="B17" s="21">
        <v>76</v>
      </c>
      <c r="C17" s="22">
        <v>300</v>
      </c>
      <c r="D17" s="22">
        <v>-2166</v>
      </c>
      <c r="E17" s="21">
        <v>-866</v>
      </c>
      <c r="F17" s="22">
        <v>-980</v>
      </c>
      <c r="G17" s="22">
        <v>1083</v>
      </c>
    </row>
    <row r="18" spans="1:7" ht="12.45" customHeight="1" x14ac:dyDescent="0.25">
      <c r="A18" s="19" t="s">
        <v>283</v>
      </c>
      <c r="B18" s="21">
        <v>47</v>
      </c>
      <c r="C18" s="22">
        <v>64</v>
      </c>
      <c r="D18" s="22">
        <v>-31</v>
      </c>
      <c r="E18" s="21">
        <v>59</v>
      </c>
      <c r="F18" s="22">
        <v>93</v>
      </c>
      <c r="G18" s="22">
        <v>282</v>
      </c>
    </row>
    <row r="19" spans="1:7" ht="12.45" customHeight="1" x14ac:dyDescent="0.25">
      <c r="A19" s="19" t="s">
        <v>287</v>
      </c>
      <c r="B19" s="21">
        <v>8</v>
      </c>
      <c r="C19" s="22">
        <v>23</v>
      </c>
      <c r="D19" s="22">
        <v>0</v>
      </c>
      <c r="E19" s="21">
        <v>8</v>
      </c>
      <c r="F19" s="22">
        <v>121</v>
      </c>
      <c r="G19" s="22">
        <v>223</v>
      </c>
    </row>
    <row r="20" spans="1:7" ht="12.45" customHeight="1" x14ac:dyDescent="0.25">
      <c r="A20" s="19" t="s">
        <v>288</v>
      </c>
      <c r="B20" s="21">
        <v>0</v>
      </c>
      <c r="C20" s="22">
        <v>0</v>
      </c>
      <c r="D20" s="22">
        <v>0</v>
      </c>
      <c r="E20" s="21">
        <v>-124</v>
      </c>
      <c r="F20" s="22">
        <v>0</v>
      </c>
      <c r="G20" s="22">
        <v>-57</v>
      </c>
    </row>
    <row r="21" spans="1:7" ht="12.45" customHeight="1" x14ac:dyDescent="0.25">
      <c r="A21" s="19" t="s">
        <v>289</v>
      </c>
      <c r="B21" s="21">
        <v>0</v>
      </c>
      <c r="C21" s="22">
        <v>0</v>
      </c>
      <c r="D21" s="22">
        <v>0</v>
      </c>
      <c r="E21" s="21">
        <v>0</v>
      </c>
      <c r="F21" s="22">
        <v>229</v>
      </c>
      <c r="G21" s="22">
        <v>229</v>
      </c>
    </row>
    <row r="22" spans="1:7" ht="12.45" customHeight="1" x14ac:dyDescent="0.25">
      <c r="A22" s="19" t="s">
        <v>286</v>
      </c>
      <c r="B22" s="21">
        <v>-43</v>
      </c>
      <c r="C22" s="22">
        <v>-83</v>
      </c>
      <c r="D22" s="22">
        <v>-43</v>
      </c>
      <c r="E22" s="21">
        <v>-151</v>
      </c>
      <c r="F22" s="22">
        <v>-235</v>
      </c>
      <c r="G22" s="22">
        <v>-318</v>
      </c>
    </row>
    <row r="23" spans="1:7" ht="12.45" customHeight="1" x14ac:dyDescent="0.25">
      <c r="A23" s="1" t="s">
        <v>290</v>
      </c>
      <c r="B23" s="8">
        <v>0</v>
      </c>
      <c r="C23" s="9">
        <v>-251</v>
      </c>
      <c r="D23" s="9">
        <v>0</v>
      </c>
      <c r="E23" s="8">
        <v>0</v>
      </c>
      <c r="F23" s="9">
        <v>-251</v>
      </c>
      <c r="G23" s="9">
        <v>-180</v>
      </c>
    </row>
    <row r="24" spans="1:7" ht="12.45" customHeight="1" x14ac:dyDescent="0.25">
      <c r="A24" s="38" t="s">
        <v>17</v>
      </c>
      <c r="B24" s="39">
        <v>88</v>
      </c>
      <c r="C24" s="40">
        <v>54</v>
      </c>
      <c r="D24" s="40">
        <v>-2240</v>
      </c>
      <c r="E24" s="39">
        <v>-1075</v>
      </c>
      <c r="F24" s="40">
        <v>-1023</v>
      </c>
      <c r="G24" s="40">
        <v>1263</v>
      </c>
    </row>
    <row r="25" spans="1:7" x14ac:dyDescent="0.25">
      <c r="A25" s="33"/>
      <c r="B25" s="33"/>
      <c r="C25" s="33"/>
      <c r="D25" s="33"/>
      <c r="E25" s="33"/>
      <c r="F25" s="33"/>
      <c r="G25" s="33"/>
    </row>
  </sheetData>
  <pageMargins left="0.75" right="0.75" top="1" bottom="1" header="0.5" footer="0.5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G27"/>
  <sheetViews>
    <sheetView showRuler="0" workbookViewId="0"/>
  </sheetViews>
  <sheetFormatPr defaultColWidth="13.33203125" defaultRowHeight="13.2" x14ac:dyDescent="0.25"/>
  <cols>
    <col min="1" max="1" width="45.6640625" customWidth="1"/>
    <col min="2" max="7" width="11.6640625" customWidth="1"/>
  </cols>
  <sheetData>
    <row r="1" spans="1:7" ht="19.95" customHeight="1" x14ac:dyDescent="0.25">
      <c r="A1" s="1" t="s">
        <v>31</v>
      </c>
      <c r="B1" s="2" t="s">
        <v>1</v>
      </c>
      <c r="C1" s="3" t="s">
        <v>2</v>
      </c>
      <c r="D1" s="3" t="s">
        <v>4</v>
      </c>
      <c r="E1" s="2" t="s">
        <v>6</v>
      </c>
      <c r="F1" s="3" t="s">
        <v>7</v>
      </c>
      <c r="G1" s="3" t="s">
        <v>8</v>
      </c>
    </row>
    <row r="2" spans="1:7" ht="12.45" customHeight="1" x14ac:dyDescent="0.25">
      <c r="A2" s="5"/>
      <c r="B2" s="6"/>
      <c r="C2" s="5"/>
      <c r="D2" s="5"/>
      <c r="E2" s="6"/>
      <c r="F2" s="5"/>
      <c r="G2" s="5"/>
    </row>
    <row r="3" spans="1:7" ht="12.45" customHeight="1" x14ac:dyDescent="0.25">
      <c r="A3" s="19" t="s">
        <v>279</v>
      </c>
      <c r="B3" s="21">
        <v>-113</v>
      </c>
      <c r="C3" s="22">
        <v>-16</v>
      </c>
      <c r="D3" s="22">
        <v>-499</v>
      </c>
      <c r="E3" s="21">
        <v>-253</v>
      </c>
      <c r="F3" s="22">
        <v>74</v>
      </c>
      <c r="G3" s="22">
        <v>261</v>
      </c>
    </row>
    <row r="4" spans="1:7" ht="12.45" customHeight="1" x14ac:dyDescent="0.25">
      <c r="A4" s="19" t="s">
        <v>291</v>
      </c>
      <c r="B4" s="21">
        <v>-10</v>
      </c>
      <c r="C4" s="22">
        <v>0</v>
      </c>
      <c r="D4" s="22">
        <v>20</v>
      </c>
      <c r="E4" s="21">
        <v>-22</v>
      </c>
      <c r="F4" s="22">
        <v>0</v>
      </c>
      <c r="G4" s="22">
        <v>0</v>
      </c>
    </row>
    <row r="5" spans="1:7" ht="12.45" customHeight="1" x14ac:dyDescent="0.25">
      <c r="A5" s="19" t="s">
        <v>281</v>
      </c>
      <c r="B5" s="21">
        <v>0</v>
      </c>
      <c r="C5" s="22">
        <v>0</v>
      </c>
      <c r="D5" s="22">
        <v>0</v>
      </c>
      <c r="E5" s="21">
        <v>0</v>
      </c>
      <c r="F5" s="22">
        <v>0</v>
      </c>
      <c r="G5" s="22">
        <v>20</v>
      </c>
    </row>
    <row r="6" spans="1:7" ht="12.45" customHeight="1" x14ac:dyDescent="0.25">
      <c r="A6" s="14" t="s">
        <v>18</v>
      </c>
      <c r="B6" s="15">
        <v>-122</v>
      </c>
      <c r="C6" s="16">
        <v>-16</v>
      </c>
      <c r="D6" s="16">
        <v>-479</v>
      </c>
      <c r="E6" s="15">
        <v>-276</v>
      </c>
      <c r="F6" s="16">
        <v>74</v>
      </c>
      <c r="G6" s="16">
        <v>281</v>
      </c>
    </row>
    <row r="7" spans="1:7" ht="12.45" customHeight="1" x14ac:dyDescent="0.25">
      <c r="A7" s="5"/>
      <c r="B7" s="6"/>
      <c r="C7" s="5"/>
      <c r="D7" s="5"/>
      <c r="E7" s="6"/>
      <c r="F7" s="5"/>
      <c r="G7" s="5"/>
    </row>
    <row r="8" spans="1:7" ht="12.45" customHeight="1" x14ac:dyDescent="0.25">
      <c r="A8" s="19" t="s">
        <v>279</v>
      </c>
      <c r="B8" s="21">
        <v>374</v>
      </c>
      <c r="C8" s="22">
        <v>-119</v>
      </c>
      <c r="D8" s="22">
        <v>-400</v>
      </c>
      <c r="E8" s="21">
        <v>6</v>
      </c>
      <c r="F8" s="22">
        <v>-1</v>
      </c>
      <c r="G8" s="22">
        <v>16</v>
      </c>
    </row>
    <row r="9" spans="1:7" ht="12.45" customHeight="1" x14ac:dyDescent="0.25">
      <c r="A9" s="19" t="s">
        <v>283</v>
      </c>
      <c r="B9" s="21">
        <v>-44</v>
      </c>
      <c r="C9" s="22">
        <v>-6</v>
      </c>
      <c r="D9" s="22">
        <v>34</v>
      </c>
      <c r="E9" s="21">
        <v>-82</v>
      </c>
      <c r="F9" s="22">
        <v>5</v>
      </c>
      <c r="G9" s="22">
        <v>2</v>
      </c>
    </row>
    <row r="10" spans="1:7" ht="12.45" customHeight="1" x14ac:dyDescent="0.25">
      <c r="A10" s="19" t="s">
        <v>292</v>
      </c>
      <c r="B10" s="21">
        <v>74</v>
      </c>
      <c r="C10" s="22">
        <v>72</v>
      </c>
      <c r="D10" s="22">
        <v>233</v>
      </c>
      <c r="E10" s="21">
        <v>474</v>
      </c>
      <c r="F10" s="22">
        <v>160</v>
      </c>
      <c r="G10" s="22">
        <v>1390</v>
      </c>
    </row>
    <row r="11" spans="1:7" ht="12.45" customHeight="1" x14ac:dyDescent="0.25">
      <c r="A11" s="19" t="s">
        <v>293</v>
      </c>
      <c r="B11" s="21">
        <v>-43</v>
      </c>
      <c r="C11" s="22">
        <v>-27</v>
      </c>
      <c r="D11" s="22">
        <v>0</v>
      </c>
      <c r="E11" s="21">
        <v>-43</v>
      </c>
      <c r="F11" s="22">
        <v>-27</v>
      </c>
      <c r="G11" s="22">
        <v>-27</v>
      </c>
    </row>
    <row r="12" spans="1:7" ht="12.45" customHeight="1" x14ac:dyDescent="0.25">
      <c r="A12" s="14" t="s">
        <v>19</v>
      </c>
      <c r="B12" s="15">
        <v>360</v>
      </c>
      <c r="C12" s="16">
        <v>-80</v>
      </c>
      <c r="D12" s="16">
        <v>-132</v>
      </c>
      <c r="E12" s="15">
        <v>354</v>
      </c>
      <c r="F12" s="16">
        <v>137</v>
      </c>
      <c r="G12" s="16">
        <v>1380</v>
      </c>
    </row>
    <row r="13" spans="1:7" ht="12.45" customHeight="1" x14ac:dyDescent="0.25">
      <c r="A13" s="5"/>
      <c r="B13" s="6"/>
      <c r="C13" s="5"/>
      <c r="D13" s="5"/>
      <c r="E13" s="6"/>
      <c r="F13" s="5"/>
      <c r="G13" s="5"/>
    </row>
    <row r="14" spans="1:7" ht="12.45" customHeight="1" x14ac:dyDescent="0.25">
      <c r="A14" s="19" t="s">
        <v>294</v>
      </c>
      <c r="B14" s="21">
        <v>-1</v>
      </c>
      <c r="C14" s="22">
        <v>0</v>
      </c>
      <c r="D14" s="22">
        <v>7</v>
      </c>
      <c r="E14" s="21">
        <v>0</v>
      </c>
      <c r="F14" s="22">
        <v>0</v>
      </c>
      <c r="G14" s="22">
        <v>0</v>
      </c>
    </row>
    <row r="15" spans="1:7" ht="12.45" customHeight="1" x14ac:dyDescent="0.25">
      <c r="A15" s="19" t="s">
        <v>35</v>
      </c>
      <c r="B15" s="21">
        <v>0</v>
      </c>
      <c r="C15" s="22">
        <v>0</v>
      </c>
      <c r="D15" s="22">
        <v>0</v>
      </c>
      <c r="E15" s="21">
        <v>0</v>
      </c>
      <c r="F15" s="22">
        <v>0</v>
      </c>
      <c r="G15" s="22">
        <v>59</v>
      </c>
    </row>
    <row r="16" spans="1:7" ht="12.45" customHeight="1" x14ac:dyDescent="0.25">
      <c r="A16" s="19" t="s">
        <v>286</v>
      </c>
      <c r="B16" s="21">
        <v>90</v>
      </c>
      <c r="C16" s="22">
        <v>18</v>
      </c>
      <c r="D16" s="22">
        <v>98</v>
      </c>
      <c r="E16" s="21">
        <v>264</v>
      </c>
      <c r="F16" s="22">
        <v>-11</v>
      </c>
      <c r="G16" s="22">
        <v>-1</v>
      </c>
    </row>
    <row r="17" spans="1:7" ht="12.45" customHeight="1" x14ac:dyDescent="0.25">
      <c r="A17" s="1" t="s">
        <v>295</v>
      </c>
      <c r="B17" s="8">
        <v>111</v>
      </c>
      <c r="C17" s="9">
        <v>0</v>
      </c>
      <c r="D17" s="9">
        <v>0</v>
      </c>
      <c r="E17" s="8">
        <v>111</v>
      </c>
      <c r="F17" s="9">
        <v>0</v>
      </c>
      <c r="G17" s="9">
        <v>0</v>
      </c>
    </row>
    <row r="18" spans="1:7" ht="12.45" customHeight="1" x14ac:dyDescent="0.25">
      <c r="A18" s="14" t="s">
        <v>20</v>
      </c>
      <c r="B18" s="15">
        <v>201</v>
      </c>
      <c r="C18" s="16">
        <v>18</v>
      </c>
      <c r="D18" s="16">
        <v>105</v>
      </c>
      <c r="E18" s="15">
        <v>375</v>
      </c>
      <c r="F18" s="16">
        <v>-11</v>
      </c>
      <c r="G18" s="16">
        <v>58</v>
      </c>
    </row>
    <row r="19" spans="1:7" ht="12.45" customHeight="1" x14ac:dyDescent="0.25">
      <c r="A19" s="14" t="s">
        <v>296</v>
      </c>
      <c r="B19" s="15">
        <v>404</v>
      </c>
      <c r="C19" s="16">
        <v>-22</v>
      </c>
      <c r="D19" s="16">
        <v>-2693</v>
      </c>
      <c r="E19" s="15">
        <v>-717</v>
      </c>
      <c r="F19" s="16">
        <v>-419</v>
      </c>
      <c r="G19" s="16">
        <v>3193</v>
      </c>
    </row>
    <row r="20" spans="1:7" ht="12.45" customHeight="1" x14ac:dyDescent="0.25">
      <c r="A20" s="5"/>
      <c r="B20" s="6"/>
      <c r="C20" s="5"/>
      <c r="D20" s="5"/>
      <c r="E20" s="6"/>
      <c r="F20" s="5"/>
      <c r="G20" s="5"/>
    </row>
    <row r="21" spans="1:7" ht="12.45" customHeight="1" x14ac:dyDescent="0.25">
      <c r="A21" s="69" t="s">
        <v>42</v>
      </c>
      <c r="B21" s="18"/>
      <c r="C21" s="19"/>
      <c r="D21" s="19"/>
      <c r="E21" s="18"/>
      <c r="F21" s="19"/>
      <c r="G21" s="19"/>
    </row>
    <row r="22" spans="1:7" ht="12.45" customHeight="1" x14ac:dyDescent="0.25">
      <c r="A22" s="25" t="s">
        <v>297</v>
      </c>
      <c r="B22" s="34">
        <v>0</v>
      </c>
      <c r="C22" s="26">
        <v>0</v>
      </c>
      <c r="D22" s="26">
        <v>133</v>
      </c>
      <c r="E22" s="34">
        <v>133</v>
      </c>
      <c r="F22" s="26">
        <v>0</v>
      </c>
      <c r="G22" s="26">
        <v>0</v>
      </c>
    </row>
    <row r="23" spans="1:7" ht="12.45" customHeight="1" x14ac:dyDescent="0.25">
      <c r="A23" s="19" t="s">
        <v>298</v>
      </c>
      <c r="B23" s="21">
        <v>0</v>
      </c>
      <c r="C23" s="22">
        <v>0</v>
      </c>
      <c r="D23" s="22">
        <v>0</v>
      </c>
      <c r="E23" s="21">
        <v>0</v>
      </c>
      <c r="F23" s="22">
        <v>0</v>
      </c>
      <c r="G23" s="22">
        <v>203</v>
      </c>
    </row>
    <row r="24" spans="1:7" ht="12.45" customHeight="1" x14ac:dyDescent="0.25">
      <c r="A24" s="19" t="s">
        <v>299</v>
      </c>
      <c r="B24" s="21">
        <v>64</v>
      </c>
      <c r="C24" s="22">
        <v>41</v>
      </c>
      <c r="D24" s="22">
        <v>13</v>
      </c>
      <c r="E24" s="21">
        <v>89</v>
      </c>
      <c r="F24" s="22">
        <v>157</v>
      </c>
      <c r="G24" s="22">
        <v>182</v>
      </c>
    </row>
    <row r="25" spans="1:7" ht="12.45" customHeight="1" x14ac:dyDescent="0.25">
      <c r="A25" s="19" t="s">
        <v>300</v>
      </c>
      <c r="B25" s="21">
        <v>6</v>
      </c>
      <c r="C25" s="22">
        <v>0</v>
      </c>
      <c r="D25" s="22">
        <v>192</v>
      </c>
      <c r="E25" s="21">
        <v>292</v>
      </c>
      <c r="F25" s="22">
        <v>191</v>
      </c>
      <c r="G25" s="22">
        <v>683</v>
      </c>
    </row>
    <row r="26" spans="1:7" ht="12.45" customHeight="1" x14ac:dyDescent="0.25">
      <c r="A26" s="14" t="s">
        <v>301</v>
      </c>
      <c r="B26" s="15">
        <v>474</v>
      </c>
      <c r="C26" s="16">
        <v>19</v>
      </c>
      <c r="D26" s="16">
        <v>-2356</v>
      </c>
      <c r="E26" s="15">
        <v>-204</v>
      </c>
      <c r="F26" s="16">
        <v>-72</v>
      </c>
      <c r="G26" s="16">
        <v>4262</v>
      </c>
    </row>
    <row r="27" spans="1:7" x14ac:dyDescent="0.25">
      <c r="A27" s="33"/>
      <c r="B27" s="33"/>
      <c r="C27" s="33"/>
      <c r="D27" s="33"/>
      <c r="E27" s="33"/>
      <c r="F27" s="33"/>
      <c r="G27" s="33"/>
    </row>
  </sheetData>
  <pageMargins left="0.75" right="0.75" top="1" bottom="1" header="0.5" footer="0.5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H10"/>
  <sheetViews>
    <sheetView showRuler="0" workbookViewId="0"/>
  </sheetViews>
  <sheetFormatPr defaultColWidth="13.33203125" defaultRowHeight="13.2" x14ac:dyDescent="0.25"/>
  <cols>
    <col min="1" max="1" width="28.33203125" customWidth="1"/>
    <col min="2" max="7" width="11.6640625" customWidth="1"/>
    <col min="8" max="8" width="10.109375" customWidth="1"/>
  </cols>
  <sheetData>
    <row r="1" spans="1:8" ht="12.45" customHeight="1" x14ac:dyDescent="0.25">
      <c r="A1" s="68" t="s">
        <v>302</v>
      </c>
      <c r="B1" s="19"/>
      <c r="C1" s="19"/>
      <c r="D1" s="19"/>
      <c r="E1" s="19"/>
      <c r="F1" s="19"/>
      <c r="G1" s="19"/>
      <c r="H1" s="68" t="s">
        <v>303</v>
      </c>
    </row>
    <row r="2" spans="1:8" ht="19.95" customHeight="1" x14ac:dyDescent="0.25">
      <c r="A2" s="1" t="s">
        <v>31</v>
      </c>
      <c r="B2" s="2" t="s">
        <v>1</v>
      </c>
      <c r="C2" s="3" t="s">
        <v>2</v>
      </c>
      <c r="D2" s="3" t="s">
        <v>4</v>
      </c>
      <c r="E2" s="2" t="s">
        <v>6</v>
      </c>
      <c r="F2" s="3" t="s">
        <v>7</v>
      </c>
      <c r="G2" s="3" t="s">
        <v>8</v>
      </c>
      <c r="H2" s="4" t="s">
        <v>304</v>
      </c>
    </row>
    <row r="3" spans="1:8" ht="12.45" customHeight="1" x14ac:dyDescent="0.25">
      <c r="A3" s="5"/>
      <c r="B3" s="6"/>
      <c r="C3" s="5"/>
      <c r="D3" s="5"/>
      <c r="E3" s="6"/>
      <c r="F3" s="5"/>
      <c r="G3" s="5"/>
      <c r="H3" s="4" t="s">
        <v>304</v>
      </c>
    </row>
    <row r="4" spans="1:8" ht="12.45" customHeight="1" x14ac:dyDescent="0.25">
      <c r="A4" s="19" t="s">
        <v>273</v>
      </c>
      <c r="B4" s="21">
        <v>5915</v>
      </c>
      <c r="C4" s="22">
        <v>3491</v>
      </c>
      <c r="D4" s="22">
        <v>8609</v>
      </c>
      <c r="E4" s="21">
        <v>18920</v>
      </c>
      <c r="F4" s="22">
        <v>15881</v>
      </c>
      <c r="G4" s="22">
        <v>14401</v>
      </c>
      <c r="H4" s="4" t="s">
        <v>304</v>
      </c>
    </row>
    <row r="5" spans="1:8" ht="12.45" customHeight="1" x14ac:dyDescent="0.25">
      <c r="A5" s="19" t="s">
        <v>305</v>
      </c>
      <c r="B5" s="21">
        <v>2800</v>
      </c>
      <c r="C5" s="22">
        <v>2555</v>
      </c>
      <c r="D5" s="22">
        <v>3041</v>
      </c>
      <c r="E5" s="21">
        <v>8570</v>
      </c>
      <c r="F5" s="22">
        <v>7924</v>
      </c>
      <c r="G5" s="22">
        <v>11476</v>
      </c>
      <c r="H5" s="4" t="s">
        <v>304</v>
      </c>
    </row>
    <row r="6" spans="1:8" ht="12.45" customHeight="1" x14ac:dyDescent="0.25">
      <c r="A6" s="1" t="s">
        <v>275</v>
      </c>
      <c r="B6" s="8">
        <v>-29</v>
      </c>
      <c r="C6" s="9">
        <v>-27</v>
      </c>
      <c r="D6" s="9">
        <v>-34</v>
      </c>
      <c r="E6" s="8">
        <v>-93</v>
      </c>
      <c r="F6" s="9">
        <v>-84</v>
      </c>
      <c r="G6" s="9">
        <v>-181</v>
      </c>
      <c r="H6" s="4" t="s">
        <v>304</v>
      </c>
    </row>
    <row r="7" spans="1:8" ht="12.45" customHeight="1" x14ac:dyDescent="0.25">
      <c r="A7" s="14" t="s">
        <v>276</v>
      </c>
      <c r="B7" s="15">
        <v>8686</v>
      </c>
      <c r="C7" s="16">
        <v>6018</v>
      </c>
      <c r="D7" s="16">
        <v>11616</v>
      </c>
      <c r="E7" s="15">
        <v>27397</v>
      </c>
      <c r="F7" s="16">
        <v>23722</v>
      </c>
      <c r="G7" s="16">
        <v>25696</v>
      </c>
      <c r="H7" s="4" t="s">
        <v>304</v>
      </c>
    </row>
    <row r="8" spans="1:8" ht="12.45" customHeight="1" x14ac:dyDescent="0.25">
      <c r="A8" s="14" t="s">
        <v>306</v>
      </c>
      <c r="B8" s="15">
        <v>404</v>
      </c>
      <c r="C8" s="16">
        <v>-22</v>
      </c>
      <c r="D8" s="16">
        <v>-2693</v>
      </c>
      <c r="E8" s="15">
        <v>-717</v>
      </c>
      <c r="F8" s="16">
        <v>-419</v>
      </c>
      <c r="G8" s="16">
        <v>3193</v>
      </c>
      <c r="H8" s="4" t="s">
        <v>304</v>
      </c>
    </row>
    <row r="9" spans="1:8" ht="12.45" customHeight="1" x14ac:dyDescent="0.25">
      <c r="A9" s="38" t="s">
        <v>302</v>
      </c>
      <c r="B9" s="39">
        <v>9089</v>
      </c>
      <c r="C9" s="40">
        <v>5996</v>
      </c>
      <c r="D9" s="40">
        <v>8923</v>
      </c>
      <c r="E9" s="39">
        <v>26680</v>
      </c>
      <c r="F9" s="40">
        <v>23303</v>
      </c>
      <c r="G9" s="40">
        <v>28889</v>
      </c>
      <c r="H9" s="4" t="s">
        <v>304</v>
      </c>
    </row>
    <row r="10" spans="1:8" x14ac:dyDescent="0.25">
      <c r="A10" s="33"/>
      <c r="B10" s="33"/>
      <c r="C10" s="33"/>
      <c r="D10" s="33"/>
      <c r="E10" s="33"/>
      <c r="F10" s="33"/>
      <c r="G10" s="33"/>
    </row>
  </sheetData>
  <pageMargins left="0.75" right="0.75" top="1" bottom="1" header="0.5" footer="0.5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I10"/>
  <sheetViews>
    <sheetView showRuler="0" workbookViewId="0"/>
  </sheetViews>
  <sheetFormatPr defaultColWidth="13.33203125" defaultRowHeight="13.2" x14ac:dyDescent="0.25"/>
  <cols>
    <col min="1" max="1" width="39.109375" customWidth="1"/>
    <col min="2" max="9" width="11.6640625" customWidth="1"/>
  </cols>
  <sheetData>
    <row r="1" spans="1:9" ht="19.95" customHeight="1" x14ac:dyDescent="0.25">
      <c r="A1" s="1" t="s">
        <v>0</v>
      </c>
      <c r="B1" s="2" t="s">
        <v>1</v>
      </c>
      <c r="C1" s="3" t="s">
        <v>2</v>
      </c>
      <c r="D1" s="3" t="s">
        <v>3</v>
      </c>
      <c r="E1" s="3" t="s">
        <v>4</v>
      </c>
      <c r="F1" s="3" t="s">
        <v>5</v>
      </c>
      <c r="G1" s="2" t="s">
        <v>6</v>
      </c>
      <c r="H1" s="3" t="s">
        <v>7</v>
      </c>
      <c r="I1" s="3" t="s">
        <v>8</v>
      </c>
    </row>
    <row r="2" spans="1:9" ht="12.45" customHeight="1" x14ac:dyDescent="0.25">
      <c r="A2" s="5"/>
      <c r="B2" s="6"/>
      <c r="C2" s="5"/>
      <c r="D2" s="5"/>
      <c r="E2" s="5"/>
      <c r="F2" s="5"/>
      <c r="G2" s="6"/>
      <c r="H2" s="5"/>
      <c r="I2" s="5"/>
    </row>
    <row r="3" spans="1:9" ht="12.45" customHeight="1" x14ac:dyDescent="0.25">
      <c r="A3" s="19" t="s">
        <v>23</v>
      </c>
      <c r="B3" s="21">
        <v>5263</v>
      </c>
      <c r="C3" s="22">
        <v>2149</v>
      </c>
      <c r="D3" s="20" t="s">
        <v>12</v>
      </c>
      <c r="E3" s="22">
        <v>5965</v>
      </c>
      <c r="F3" s="23">
        <v>-0.12</v>
      </c>
      <c r="G3" s="21">
        <v>15569</v>
      </c>
      <c r="H3" s="22">
        <v>10460</v>
      </c>
      <c r="I3" s="22">
        <v>8304</v>
      </c>
    </row>
    <row r="4" spans="1:9" ht="12.45" customHeight="1" x14ac:dyDescent="0.25">
      <c r="A4" s="19" t="s">
        <v>307</v>
      </c>
      <c r="B4" s="21">
        <v>-891</v>
      </c>
      <c r="C4" s="22">
        <v>-241</v>
      </c>
      <c r="D4" s="20" t="s">
        <v>51</v>
      </c>
      <c r="E4" s="22">
        <v>-1364</v>
      </c>
      <c r="F4" s="23">
        <v>0.35000000000000003</v>
      </c>
      <c r="G4" s="21">
        <v>-2534</v>
      </c>
      <c r="H4" s="22">
        <v>-978</v>
      </c>
      <c r="I4" s="22">
        <v>2851</v>
      </c>
    </row>
    <row r="5" spans="1:9" ht="12.45" customHeight="1" x14ac:dyDescent="0.25">
      <c r="A5" s="1" t="s">
        <v>308</v>
      </c>
      <c r="B5" s="8">
        <v>4372</v>
      </c>
      <c r="C5" s="9">
        <v>1907</v>
      </c>
      <c r="D5" s="3" t="s">
        <v>12</v>
      </c>
      <c r="E5" s="9">
        <v>4601</v>
      </c>
      <c r="F5" s="10">
        <v>-0.05</v>
      </c>
      <c r="G5" s="8">
        <v>13035</v>
      </c>
      <c r="H5" s="9">
        <v>9483</v>
      </c>
      <c r="I5" s="9">
        <v>11155</v>
      </c>
    </row>
    <row r="6" spans="1:9" ht="12.45" customHeight="1" x14ac:dyDescent="0.25">
      <c r="A6" s="5" t="s">
        <v>309</v>
      </c>
      <c r="B6" s="11">
        <v>-105</v>
      </c>
      <c r="C6" s="12">
        <v>-96</v>
      </c>
      <c r="D6" s="13">
        <v>-0.09</v>
      </c>
      <c r="E6" s="12">
        <v>258</v>
      </c>
      <c r="F6" s="7" t="s">
        <v>51</v>
      </c>
      <c r="G6" s="11">
        <v>146</v>
      </c>
      <c r="H6" s="12">
        <v>951</v>
      </c>
      <c r="I6" s="12">
        <v>1257</v>
      </c>
    </row>
    <row r="7" spans="1:9" ht="12.45" customHeight="1" x14ac:dyDescent="0.25">
      <c r="A7" s="1" t="s">
        <v>310</v>
      </c>
      <c r="B7" s="8">
        <v>4477</v>
      </c>
      <c r="C7" s="9">
        <v>2003</v>
      </c>
      <c r="D7" s="3" t="s">
        <v>12</v>
      </c>
      <c r="E7" s="9">
        <v>4343</v>
      </c>
      <c r="F7" s="10">
        <v>0.03</v>
      </c>
      <c r="G7" s="8">
        <v>12889</v>
      </c>
      <c r="H7" s="9">
        <v>8532</v>
      </c>
      <c r="I7" s="9">
        <v>9898</v>
      </c>
    </row>
    <row r="8" spans="1:9" ht="12.45" customHeight="1" x14ac:dyDescent="0.25">
      <c r="A8" s="1" t="s">
        <v>311</v>
      </c>
      <c r="B8" s="8">
        <v>1967</v>
      </c>
      <c r="C8" s="9">
        <v>1965</v>
      </c>
      <c r="D8" s="10">
        <v>0</v>
      </c>
      <c r="E8" s="9">
        <v>1966</v>
      </c>
      <c r="F8" s="10">
        <v>0</v>
      </c>
      <c r="G8" s="8">
        <v>1966</v>
      </c>
      <c r="H8" s="9">
        <v>1972</v>
      </c>
      <c r="I8" s="9">
        <v>1970</v>
      </c>
    </row>
    <row r="9" spans="1:9" ht="12.45" customHeight="1" x14ac:dyDescent="0.25">
      <c r="A9" s="52" t="s">
        <v>312</v>
      </c>
      <c r="B9" s="66">
        <v>2</v>
      </c>
      <c r="C9" s="73">
        <v>1.02</v>
      </c>
      <c r="D9" s="74" t="s">
        <v>12</v>
      </c>
      <c r="E9" s="73">
        <v>2.21</v>
      </c>
      <c r="F9" s="75">
        <v>0.03</v>
      </c>
      <c r="G9" s="76">
        <v>6.56</v>
      </c>
      <c r="H9" s="73">
        <v>4.33</v>
      </c>
      <c r="I9" s="73">
        <v>5.0199999999999996</v>
      </c>
    </row>
    <row r="10" spans="1:9" x14ac:dyDescent="0.25">
      <c r="A10" s="33"/>
      <c r="B10" s="33"/>
      <c r="C10" s="33"/>
      <c r="D10" s="33"/>
      <c r="E10" s="33"/>
      <c r="F10" s="33"/>
      <c r="G10" s="33"/>
      <c r="H10" s="33"/>
      <c r="I10" s="33"/>
    </row>
  </sheetData>
  <pageMargins left="0.75" right="0.75" top="1" bottom="1" header="0.5" footer="0.5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G14"/>
  <sheetViews>
    <sheetView showRuler="0" workbookViewId="0">
      <selection activeCell="H1" sqref="H1:H1048576"/>
    </sheetView>
  </sheetViews>
  <sheetFormatPr defaultColWidth="13.33203125" defaultRowHeight="13.2" x14ac:dyDescent="0.25"/>
  <cols>
    <col min="1" max="1" width="58" customWidth="1"/>
    <col min="2" max="7" width="11.6640625" customWidth="1"/>
  </cols>
  <sheetData>
    <row r="1" spans="1:7" ht="19.95" customHeight="1" x14ac:dyDescent="0.25">
      <c r="A1" s="1" t="s">
        <v>31</v>
      </c>
      <c r="B1" s="2" t="s">
        <v>186</v>
      </c>
      <c r="C1" s="3" t="s">
        <v>313</v>
      </c>
      <c r="D1" s="3" t="s">
        <v>5</v>
      </c>
      <c r="E1" s="3" t="s">
        <v>203</v>
      </c>
      <c r="F1" s="3" t="s">
        <v>314</v>
      </c>
      <c r="G1" s="3" t="s">
        <v>3</v>
      </c>
    </row>
    <row r="2" spans="1:7" ht="12.45" customHeight="1" x14ac:dyDescent="0.25">
      <c r="A2" s="5"/>
      <c r="B2" s="6"/>
      <c r="C2" s="5"/>
      <c r="D2" s="5"/>
      <c r="E2" s="5"/>
      <c r="F2" s="5"/>
      <c r="G2" s="5"/>
    </row>
    <row r="3" spans="1:7" ht="12.45" customHeight="1" x14ac:dyDescent="0.25">
      <c r="A3" s="19" t="s">
        <v>190</v>
      </c>
      <c r="B3" s="21">
        <v>15406</v>
      </c>
      <c r="C3" s="22">
        <v>15355</v>
      </c>
      <c r="D3" s="22">
        <v>51</v>
      </c>
      <c r="E3" s="22">
        <v>14703</v>
      </c>
      <c r="F3" s="22">
        <v>18809</v>
      </c>
      <c r="G3" s="22">
        <v>-4107</v>
      </c>
    </row>
    <row r="4" spans="1:7" ht="12.45" customHeight="1" x14ac:dyDescent="0.25">
      <c r="A4" s="19" t="s">
        <v>315</v>
      </c>
      <c r="B4" s="21">
        <v>4134</v>
      </c>
      <c r="C4" s="22">
        <v>3847</v>
      </c>
      <c r="D4" s="22">
        <v>286</v>
      </c>
      <c r="E4" s="22">
        <v>8132</v>
      </c>
      <c r="F4" s="22">
        <v>3051</v>
      </c>
      <c r="G4" s="22">
        <v>5081</v>
      </c>
    </row>
    <row r="5" spans="1:7" ht="12.45" customHeight="1" x14ac:dyDescent="0.25">
      <c r="A5" s="19" t="s">
        <v>316</v>
      </c>
      <c r="B5" s="21">
        <v>-5461</v>
      </c>
      <c r="C5" s="22">
        <v>-6686</v>
      </c>
      <c r="D5" s="22">
        <v>1226</v>
      </c>
      <c r="E5" s="22">
        <v>-8281</v>
      </c>
      <c r="F5" s="22">
        <v>-7710</v>
      </c>
      <c r="G5" s="22">
        <v>-571</v>
      </c>
    </row>
    <row r="6" spans="1:7" ht="12.45" customHeight="1" x14ac:dyDescent="0.25">
      <c r="A6" s="19" t="s">
        <v>209</v>
      </c>
      <c r="B6" s="21">
        <v>-29666</v>
      </c>
      <c r="C6" s="22">
        <v>-29040</v>
      </c>
      <c r="D6" s="22">
        <v>-626</v>
      </c>
      <c r="E6" s="22">
        <v>-28720</v>
      </c>
      <c r="F6" s="22">
        <v>-29838</v>
      </c>
      <c r="G6" s="22">
        <v>1118</v>
      </c>
    </row>
    <row r="7" spans="1:7" ht="12.45" customHeight="1" x14ac:dyDescent="0.25">
      <c r="A7" s="19" t="s">
        <v>317</v>
      </c>
      <c r="B7" s="8">
        <v>224</v>
      </c>
      <c r="C7" s="9">
        <v>241</v>
      </c>
      <c r="D7" s="9">
        <v>-17</v>
      </c>
      <c r="E7" s="22">
        <v>575</v>
      </c>
      <c r="F7" s="9">
        <v>225</v>
      </c>
      <c r="G7" s="9">
        <v>350</v>
      </c>
    </row>
    <row r="8" spans="1:7" ht="12.45" customHeight="1" x14ac:dyDescent="0.25">
      <c r="A8" s="1" t="s">
        <v>318</v>
      </c>
      <c r="B8" s="15">
        <v>-15363</v>
      </c>
      <c r="C8" s="16">
        <v>-16283</v>
      </c>
      <c r="D8" s="16">
        <v>920</v>
      </c>
      <c r="E8" s="9">
        <v>-13590</v>
      </c>
      <c r="F8" s="16">
        <v>-15462</v>
      </c>
      <c r="G8" s="16">
        <v>1871</v>
      </c>
    </row>
    <row r="9" spans="1:7" ht="12.45" customHeight="1" x14ac:dyDescent="0.25">
      <c r="A9" s="5" t="s">
        <v>319</v>
      </c>
      <c r="B9" s="11">
        <v>-1274</v>
      </c>
      <c r="C9" s="12">
        <v>-855</v>
      </c>
      <c r="D9" s="12">
        <v>-418</v>
      </c>
      <c r="E9" s="12">
        <v>-2218</v>
      </c>
      <c r="F9" s="12">
        <v>-1581</v>
      </c>
      <c r="G9" s="12">
        <v>-637</v>
      </c>
    </row>
    <row r="10" spans="1:7" ht="12.45" customHeight="1" x14ac:dyDescent="0.25">
      <c r="A10" s="19" t="s">
        <v>320</v>
      </c>
      <c r="B10" s="21">
        <v>-1403</v>
      </c>
      <c r="C10" s="22">
        <v>-1398</v>
      </c>
      <c r="D10" s="22">
        <v>-5</v>
      </c>
      <c r="E10" s="22">
        <v>-1478</v>
      </c>
      <c r="F10" s="22">
        <v>-1525</v>
      </c>
      <c r="G10" s="22">
        <v>48</v>
      </c>
    </row>
    <row r="11" spans="1:7" ht="12.45" customHeight="1" x14ac:dyDescent="0.25">
      <c r="A11" s="19" t="s">
        <v>321</v>
      </c>
      <c r="B11" s="21">
        <v>1502</v>
      </c>
      <c r="C11" s="22">
        <v>1054</v>
      </c>
      <c r="D11" s="22">
        <v>448</v>
      </c>
      <c r="E11" s="22">
        <v>561</v>
      </c>
      <c r="F11" s="22">
        <v>-111</v>
      </c>
      <c r="G11" s="22">
        <v>672</v>
      </c>
    </row>
    <row r="12" spans="1:7" ht="12.45" customHeight="1" x14ac:dyDescent="0.25">
      <c r="A12" s="19" t="s">
        <v>322</v>
      </c>
      <c r="B12" s="21">
        <v>-5345</v>
      </c>
      <c r="C12" s="22">
        <v>-5332</v>
      </c>
      <c r="D12" s="22">
        <v>-14</v>
      </c>
      <c r="E12" s="22">
        <v>-4389</v>
      </c>
      <c r="F12" s="22">
        <v>-4357</v>
      </c>
      <c r="G12" s="22">
        <v>-32</v>
      </c>
    </row>
    <row r="13" spans="1:7" ht="12.45" customHeight="1" x14ac:dyDescent="0.25">
      <c r="A13" s="38" t="s">
        <v>323</v>
      </c>
      <c r="B13" s="39">
        <v>-21883</v>
      </c>
      <c r="C13" s="40">
        <v>-22814</v>
      </c>
      <c r="D13" s="40">
        <v>931</v>
      </c>
      <c r="E13" s="40">
        <v>-21114</v>
      </c>
      <c r="F13" s="40">
        <v>-23036</v>
      </c>
      <c r="G13" s="40">
        <v>1922</v>
      </c>
    </row>
    <row r="14" spans="1:7" x14ac:dyDescent="0.25">
      <c r="A14" s="33"/>
      <c r="B14" s="33"/>
      <c r="C14" s="33"/>
      <c r="D14" s="33"/>
      <c r="E14" s="33"/>
      <c r="F14" s="33"/>
      <c r="G14" s="33"/>
    </row>
  </sheetData>
  <pageMargins left="0.75" right="0.75" top="1" bottom="1" header="0.5" footer="0.5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F6"/>
  <sheetViews>
    <sheetView showRuler="0" workbookViewId="0">
      <selection activeCell="F1" sqref="F1:I1048576"/>
    </sheetView>
  </sheetViews>
  <sheetFormatPr defaultColWidth="13.33203125" defaultRowHeight="13.2" x14ac:dyDescent="0.25"/>
  <cols>
    <col min="1" max="1" width="29.88671875" customWidth="1"/>
    <col min="2" max="5" width="11.6640625" customWidth="1"/>
    <col min="6" max="6" width="11" customWidth="1"/>
  </cols>
  <sheetData>
    <row r="1" spans="1:6" ht="19.8" x14ac:dyDescent="0.25">
      <c r="A1" s="1" t="s">
        <v>31</v>
      </c>
      <c r="B1" s="77" t="s">
        <v>1</v>
      </c>
      <c r="C1" s="3" t="s">
        <v>4</v>
      </c>
      <c r="D1" s="3" t="s">
        <v>324</v>
      </c>
      <c r="E1" s="3" t="s">
        <v>325</v>
      </c>
      <c r="F1" s="3" t="s">
        <v>8</v>
      </c>
    </row>
    <row r="2" spans="1:6" x14ac:dyDescent="0.25">
      <c r="A2" s="5"/>
      <c r="B2" s="6"/>
      <c r="C2" s="5"/>
      <c r="D2" s="5"/>
      <c r="E2" s="5"/>
      <c r="F2" s="5"/>
    </row>
    <row r="3" spans="1:6" ht="15.75" customHeight="1" x14ac:dyDescent="0.25">
      <c r="A3" s="19" t="s">
        <v>326</v>
      </c>
      <c r="B3" s="44">
        <v>6388</v>
      </c>
      <c r="C3" s="45">
        <v>6253</v>
      </c>
      <c r="D3" s="45">
        <v>6075</v>
      </c>
      <c r="E3" s="45">
        <v>2853</v>
      </c>
      <c r="F3" s="45">
        <v>18663</v>
      </c>
    </row>
    <row r="4" spans="1:6" ht="15.75" customHeight="1" x14ac:dyDescent="0.25">
      <c r="A4" s="1" t="s">
        <v>327</v>
      </c>
      <c r="B4" s="49">
        <v>-1764</v>
      </c>
      <c r="C4" s="50">
        <v>-1405</v>
      </c>
      <c r="D4" s="50">
        <v>-1779</v>
      </c>
      <c r="E4" s="50">
        <v>-1150</v>
      </c>
      <c r="F4" s="50">
        <v>-6327</v>
      </c>
    </row>
    <row r="5" spans="1:6" ht="15.75" customHeight="1" x14ac:dyDescent="0.25">
      <c r="A5" s="38" t="s">
        <v>328</v>
      </c>
      <c r="B5" s="78">
        <v>4625</v>
      </c>
      <c r="C5" s="79">
        <v>4848</v>
      </c>
      <c r="D5" s="79">
        <v>4296</v>
      </c>
      <c r="E5" s="79">
        <v>1703</v>
      </c>
      <c r="F5" s="79">
        <v>12336</v>
      </c>
    </row>
    <row r="6" spans="1:6" x14ac:dyDescent="0.25">
      <c r="A6" s="33"/>
      <c r="B6" s="33"/>
      <c r="C6" s="33"/>
      <c r="D6" s="33"/>
      <c r="E6" s="33"/>
      <c r="F6" s="33"/>
    </row>
  </sheetData>
  <pageMargins left="0.75" right="0.75" top="1" bottom="1" header="0.5" footer="0.5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E8"/>
  <sheetViews>
    <sheetView showRuler="0" workbookViewId="0">
      <selection activeCell="F1" sqref="F1:J1048576"/>
    </sheetView>
  </sheetViews>
  <sheetFormatPr defaultColWidth="13.33203125" defaultRowHeight="13.2" x14ac:dyDescent="0.25"/>
  <cols>
    <col min="1" max="1" width="40.6640625" customWidth="1"/>
    <col min="2" max="5" width="11.6640625" customWidth="1"/>
  </cols>
  <sheetData>
    <row r="1" spans="1:5" ht="50.85" customHeight="1" x14ac:dyDescent="0.25">
      <c r="A1" s="1" t="s">
        <v>31</v>
      </c>
      <c r="B1" s="77" t="s">
        <v>329</v>
      </c>
      <c r="C1" s="3" t="s">
        <v>330</v>
      </c>
      <c r="D1" s="3" t="s">
        <v>331</v>
      </c>
      <c r="E1" s="3" t="s">
        <v>332</v>
      </c>
    </row>
    <row r="2" spans="1:5" ht="12.45" customHeight="1" x14ac:dyDescent="0.25">
      <c r="A2" s="19" t="s">
        <v>333</v>
      </c>
      <c r="B2" s="44">
        <v>62537</v>
      </c>
      <c r="C2" s="45">
        <v>63258</v>
      </c>
      <c r="D2" s="45">
        <v>60751</v>
      </c>
      <c r="E2" s="45">
        <v>54795</v>
      </c>
    </row>
    <row r="3" spans="1:5" ht="12.45" customHeight="1" x14ac:dyDescent="0.25">
      <c r="A3" s="19" t="s">
        <v>196</v>
      </c>
      <c r="B3" s="44">
        <v>77080</v>
      </c>
      <c r="C3" s="45">
        <v>78782</v>
      </c>
      <c r="D3" s="45">
        <v>76918</v>
      </c>
      <c r="E3" s="45">
        <v>78132</v>
      </c>
    </row>
    <row r="4" spans="1:5" ht="12.45" customHeight="1" x14ac:dyDescent="0.25">
      <c r="A4" s="19" t="s">
        <v>334</v>
      </c>
      <c r="B4" s="44">
        <v>48774</v>
      </c>
      <c r="C4" s="45">
        <v>48180</v>
      </c>
      <c r="D4" s="45">
        <v>48368</v>
      </c>
      <c r="E4" s="45">
        <v>48464</v>
      </c>
    </row>
    <row r="5" spans="1:5" ht="12.45" customHeight="1" x14ac:dyDescent="0.25">
      <c r="A5" s="19" t="s">
        <v>335</v>
      </c>
      <c r="B5" s="44">
        <v>-35075</v>
      </c>
      <c r="C5" s="45">
        <v>-36585</v>
      </c>
      <c r="D5" s="45">
        <v>-38827</v>
      </c>
      <c r="E5" s="45">
        <v>-38993</v>
      </c>
    </row>
    <row r="6" spans="1:5" ht="12.45" customHeight="1" x14ac:dyDescent="0.25">
      <c r="A6" s="19" t="s">
        <v>336</v>
      </c>
      <c r="B6" s="44">
        <v>-24060</v>
      </c>
      <c r="C6" s="45">
        <v>-25581</v>
      </c>
      <c r="D6" s="45">
        <v>-24345</v>
      </c>
      <c r="E6" s="45">
        <v>-25633</v>
      </c>
    </row>
    <row r="7" spans="1:5" ht="12.45" customHeight="1" x14ac:dyDescent="0.25">
      <c r="A7" s="38" t="s">
        <v>337</v>
      </c>
      <c r="B7" s="78">
        <v>129256</v>
      </c>
      <c r="C7" s="79">
        <v>128053</v>
      </c>
      <c r="D7" s="79">
        <v>122865</v>
      </c>
      <c r="E7" s="79">
        <v>116765</v>
      </c>
    </row>
    <row r="8" spans="1:5" x14ac:dyDescent="0.25">
      <c r="A8" s="33"/>
      <c r="C8" s="33"/>
      <c r="D8" s="33"/>
      <c r="E8" s="33"/>
    </row>
  </sheetData>
  <phoneticPr fontId="11" type="noConversion"/>
  <pageMargins left="0.75" right="0.75" top="1" bottom="1" header="0.5" footer="0.5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D6"/>
  <sheetViews>
    <sheetView showRuler="0" workbookViewId="0">
      <selection activeCell="E13" sqref="E13"/>
    </sheetView>
  </sheetViews>
  <sheetFormatPr defaultColWidth="13.33203125" defaultRowHeight="13.2" x14ac:dyDescent="0.25"/>
  <cols>
    <col min="1" max="1" width="54.33203125" customWidth="1"/>
    <col min="2" max="2" width="13.5546875" customWidth="1"/>
    <col min="3" max="3" width="12.44140625" customWidth="1"/>
    <col min="4" max="4" width="10.6640625" customWidth="1"/>
  </cols>
  <sheetData>
    <row r="1" spans="1:4" ht="19.95" customHeight="1" x14ac:dyDescent="0.25">
      <c r="A1" s="80" t="s">
        <v>31</v>
      </c>
      <c r="B1" s="77" t="s">
        <v>1</v>
      </c>
      <c r="C1" s="81" t="s">
        <v>4</v>
      </c>
      <c r="D1" s="81" t="s">
        <v>8</v>
      </c>
    </row>
    <row r="2" spans="1:4" x14ac:dyDescent="0.25">
      <c r="A2" s="82"/>
      <c r="B2" s="6"/>
      <c r="C2" s="82"/>
      <c r="D2" s="82"/>
    </row>
    <row r="3" spans="1:4" ht="12.45" customHeight="1" x14ac:dyDescent="0.25">
      <c r="A3" s="19" t="s">
        <v>338</v>
      </c>
      <c r="B3" s="44">
        <v>15472</v>
      </c>
      <c r="C3" s="45">
        <v>13335</v>
      </c>
      <c r="D3" s="45">
        <v>12336</v>
      </c>
    </row>
    <row r="4" spans="1:4" ht="12.45" customHeight="1" x14ac:dyDescent="0.25">
      <c r="A4" s="1" t="s">
        <v>339</v>
      </c>
      <c r="B4" s="49">
        <v>124235</v>
      </c>
      <c r="C4" s="50">
        <v>122582</v>
      </c>
      <c r="D4" s="50">
        <v>121437</v>
      </c>
    </row>
    <row r="5" spans="1:4" ht="12.45" customHeight="1" x14ac:dyDescent="0.25">
      <c r="A5" s="38" t="s">
        <v>340</v>
      </c>
      <c r="B5" s="83">
        <v>0.125</v>
      </c>
      <c r="C5" s="84">
        <v>0.109</v>
      </c>
      <c r="D5" s="85">
        <v>0.10199999999999999</v>
      </c>
    </row>
    <row r="6" spans="1:4" x14ac:dyDescent="0.25">
      <c r="A6" s="33"/>
      <c r="B6" s="33"/>
      <c r="C6" s="33"/>
      <c r="D6" s="33"/>
    </row>
  </sheetData>
  <pageMargins left="0.75" right="0.75" top="1" bottom="1" header="0.5" footer="0.5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F10"/>
  <sheetViews>
    <sheetView showRuler="0" workbookViewId="0"/>
  </sheetViews>
  <sheetFormatPr defaultColWidth="13.33203125" defaultRowHeight="13.2" x14ac:dyDescent="0.25"/>
  <cols>
    <col min="1" max="1" width="37.33203125" customWidth="1"/>
    <col min="2" max="6" width="11.6640625" customWidth="1"/>
  </cols>
  <sheetData>
    <row r="1" spans="1:6" ht="19.95" customHeight="1" x14ac:dyDescent="0.25">
      <c r="A1" s="1" t="s">
        <v>31</v>
      </c>
      <c r="B1" s="2" t="s">
        <v>1</v>
      </c>
      <c r="C1" s="3" t="s">
        <v>2</v>
      </c>
      <c r="D1" s="3" t="s">
        <v>6</v>
      </c>
      <c r="E1" s="2" t="s">
        <v>7</v>
      </c>
      <c r="F1" s="3" t="s">
        <v>8</v>
      </c>
    </row>
    <row r="2" spans="1:6" ht="12.45" customHeight="1" x14ac:dyDescent="0.25">
      <c r="A2" s="5"/>
      <c r="B2" s="6"/>
      <c r="C2" s="5"/>
      <c r="D2" s="5"/>
      <c r="E2" s="6"/>
      <c r="F2" s="5"/>
    </row>
    <row r="3" spans="1:6" ht="12.45" customHeight="1" x14ac:dyDescent="0.25">
      <c r="A3" s="19" t="s">
        <v>341</v>
      </c>
      <c r="B3" s="21">
        <v>3003</v>
      </c>
      <c r="C3" s="22">
        <v>3698</v>
      </c>
      <c r="D3" s="22">
        <v>10143</v>
      </c>
      <c r="E3" s="21">
        <v>15318</v>
      </c>
      <c r="F3" s="22">
        <v>23311</v>
      </c>
    </row>
    <row r="4" spans="1:6" ht="12.45" customHeight="1" x14ac:dyDescent="0.25">
      <c r="A4" s="19" t="s">
        <v>342</v>
      </c>
      <c r="B4" s="21">
        <v>422</v>
      </c>
      <c r="C4" s="22">
        <v>642</v>
      </c>
      <c r="D4" s="22">
        <v>-1440</v>
      </c>
      <c r="E4" s="21">
        <v>599</v>
      </c>
      <c r="F4" s="22">
        <v>1253</v>
      </c>
    </row>
    <row r="5" spans="1:6" ht="12.45" customHeight="1" x14ac:dyDescent="0.25">
      <c r="A5" s="19" t="s">
        <v>343</v>
      </c>
      <c r="B5" s="21">
        <v>-41</v>
      </c>
      <c r="C5" s="22">
        <v>51</v>
      </c>
      <c r="D5" s="22">
        <v>-64</v>
      </c>
      <c r="E5" s="21">
        <v>110</v>
      </c>
      <c r="F5" s="22">
        <v>54</v>
      </c>
    </row>
    <row r="6" spans="1:6" ht="12.45" customHeight="1" x14ac:dyDescent="0.25">
      <c r="A6" s="19" t="s">
        <v>344</v>
      </c>
      <c r="B6" s="21">
        <v>-1921</v>
      </c>
      <c r="C6" s="22">
        <v>-6950</v>
      </c>
      <c r="D6" s="22">
        <v>-2476</v>
      </c>
      <c r="E6" s="21">
        <v>-12409</v>
      </c>
      <c r="F6" s="22">
        <v>-17905</v>
      </c>
    </row>
    <row r="7" spans="1:6" ht="12.45" customHeight="1" x14ac:dyDescent="0.25">
      <c r="A7" s="19" t="s">
        <v>345</v>
      </c>
      <c r="B7" s="21">
        <v>31</v>
      </c>
      <c r="C7" s="22">
        <v>4776</v>
      </c>
      <c r="D7" s="22">
        <v>4624</v>
      </c>
      <c r="E7" s="21">
        <v>4940</v>
      </c>
      <c r="F7" s="22">
        <v>6486</v>
      </c>
    </row>
    <row r="8" spans="1:6" ht="12.45" customHeight="1" x14ac:dyDescent="0.25">
      <c r="A8" s="1" t="s">
        <v>346</v>
      </c>
      <c r="B8" s="8">
        <v>-125</v>
      </c>
      <c r="C8" s="9">
        <v>-32</v>
      </c>
      <c r="D8" s="9">
        <v>-9440</v>
      </c>
      <c r="E8" s="8">
        <v>-123</v>
      </c>
      <c r="F8" s="9">
        <v>-165</v>
      </c>
    </row>
    <row r="9" spans="1:6" ht="12.45" customHeight="1" x14ac:dyDescent="0.25">
      <c r="A9" s="38" t="s">
        <v>347</v>
      </c>
      <c r="B9" s="39">
        <v>1369</v>
      </c>
      <c r="C9" s="40">
        <v>2185</v>
      </c>
      <c r="D9" s="40">
        <v>1347</v>
      </c>
      <c r="E9" s="39">
        <v>8435</v>
      </c>
      <c r="F9" s="40">
        <v>13034</v>
      </c>
    </row>
    <row r="10" spans="1:6" x14ac:dyDescent="0.25">
      <c r="A10" s="33"/>
      <c r="B10" s="33"/>
      <c r="C10" s="33"/>
      <c r="D10" s="33"/>
      <c r="E10" s="33"/>
      <c r="F10" s="33"/>
    </row>
  </sheetData>
  <pageMargins left="0.75" right="0.75" top="1" bottom="1" header="0.5" footer="0.5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rimeClassificationStatusDetails xmlns="c84f52fb-4fb2-4067-8e8c-62c5982f489e" xsi:nil="true"/>
    <PrimeClassificationStatus xmlns="c84f52fb-4fb2-4067-8e8c-62c5982f489e" xsi:nil="true"/>
    <Category xmlns="bac5e8a3-506f-4129-b291-00398a5697bb">Working document</Category>
    <Purpose xmlns="bac5e8a3-506f-4129-b291-00398a5697bb">External disclosures</Purpose>
    <PrimeLastClassified xmlns="c84f52fb-4fb2-4067-8e8c-62c5982f489e" xsi:nil="true"/>
    <PrimeCorrectedByUser xmlns="c84f52fb-4fb2-4067-8e8c-62c5982f489e" xsi:nil="true"/>
    <Documentowner xmlns="bac5e8a3-506f-4129-b291-00398a5697bb">Other</Documentowner>
    <Year xmlns="bac5e8a3-506f-4129-b291-00398a5697bb">2026</Year>
    <Reportingperiod xmlns="bac5e8a3-506f-4129-b291-00398a5697bb">Q3</Reportingperiod>
    <_dlc_DocId xmlns="c84f52fb-4fb2-4067-8e8c-62c5982f489e">SWQA2EYAZU42-832355833-295</_dlc_DocId>
    <_dlc_DocIdUrl xmlns="c84f52fb-4fb2-4067-8e8c-62c5982f489e">
      <Url>https://nhy.sharepoint.com/teams/Team-000754/_layouts/15/DocIdRedir.aspx?ID=SWQA2EYAZU42-832355833-295</Url>
      <Description>SWQA2EYAZU42-832355833-295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238062F4D50748986258D3D7831588" ma:contentTypeVersion="14" ma:contentTypeDescription="Create a new document." ma:contentTypeScope="" ma:versionID="e2af83e65d4fc3dc85820510f5f15571">
  <xsd:schema xmlns:xsd="http://www.w3.org/2001/XMLSchema" xmlns:xs="http://www.w3.org/2001/XMLSchema" xmlns:p="http://schemas.microsoft.com/office/2006/metadata/properties" xmlns:ns2="c84f52fb-4fb2-4067-8e8c-62c5982f489e" xmlns:ns3="bac5e8a3-506f-4129-b291-00398a5697bb" targetNamespace="http://schemas.microsoft.com/office/2006/metadata/properties" ma:root="true" ma:fieldsID="25cebde7dab8913ea9c41e7d43c54392" ns2:_="" ns3:_="">
    <xsd:import namespace="c84f52fb-4fb2-4067-8e8c-62c5982f489e"/>
    <xsd:import namespace="bac5e8a3-506f-4129-b291-00398a5697b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Reportingperiod"/>
                <xsd:element ref="ns3:Year"/>
                <xsd:element ref="ns3:Purpose"/>
                <xsd:element ref="ns3:Category"/>
                <xsd:element ref="ns3:Documentowner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BillingMetadata" minOccurs="0"/>
                <xsd:element ref="ns2:PrimeClassificationStatus" minOccurs="0"/>
                <xsd:element ref="ns2:PrimeClassificationStatusDetails" minOccurs="0"/>
                <xsd:element ref="ns2:PrimeLastClassified" minOccurs="0"/>
                <xsd:element ref="ns2:PrimeCorrectedByUs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4f52fb-4fb2-4067-8e8c-62c5982f489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PrimeClassificationStatus" ma:index="21" nillable="true" ma:displayName="Processing status" ma:internalName="PrimeClassificationStatus">
      <xsd:simpleType>
        <xsd:restriction base="dms:Text"/>
      </xsd:simpleType>
    </xsd:element>
    <xsd:element name="PrimeClassificationStatusDetails" ma:index="22" nillable="true" ma:displayName="Processing details" ma:internalName="PrimeClassificationStatusDetails">
      <xsd:simpleType>
        <xsd:restriction base="dms:Note">
          <xsd:maxLength value="255"/>
        </xsd:restriction>
      </xsd:simpleType>
    </xsd:element>
    <xsd:element name="PrimeLastClassified" ma:index="23" nillable="true" ma:displayName="Processed" ma:internalName="PrimeLastClassified">
      <xsd:simpleType>
        <xsd:restriction base="dms:DateTime"/>
      </xsd:simpleType>
    </xsd:element>
    <xsd:element name="PrimeCorrectedByUser" ma:index="24" nillable="true" ma:displayName="Corrected" ma:internalName="PrimeCorrectedByUser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c5e8a3-506f-4129-b291-00398a5697bb" elementFormDefault="qualified">
    <xsd:import namespace="http://schemas.microsoft.com/office/2006/documentManagement/types"/>
    <xsd:import namespace="http://schemas.microsoft.com/office/infopath/2007/PartnerControls"/>
    <xsd:element name="Reportingperiod" ma:index="11" ma:displayName="Reporting period" ma:format="Dropdown" ma:internalName="Reportingperiod">
      <xsd:simpleType>
        <xsd:restriction base="dms:Choice">
          <xsd:enumeration value="Q1"/>
          <xsd:enumeration value="Q2"/>
          <xsd:enumeration value="Q3"/>
          <xsd:enumeration value="Q4 + annual"/>
          <xsd:enumeration value="Jan + Feb"/>
          <xsd:enumeration value="Apr"/>
          <xsd:enumeration value="May"/>
          <xsd:enumeration value="Jul + Aug"/>
          <xsd:enumeration value="Oct"/>
          <xsd:enumeration value="Nov"/>
          <xsd:enumeration value="Sept"/>
          <xsd:enumeration value="Dec"/>
        </xsd:restriction>
      </xsd:simpleType>
    </xsd:element>
    <xsd:element name="Year" ma:index="12" ma:displayName="Year" ma:format="Dropdown" ma:internalName="Year">
      <xsd:simpleType>
        <xsd:restriction base="dms:Choice">
          <xsd:enumeration value="2024"/>
          <xsd:enumeration value="2025"/>
          <xsd:enumeration value="2026"/>
          <xsd:enumeration value="2027"/>
        </xsd:restriction>
      </xsd:simpleType>
    </xsd:element>
    <xsd:element name="Purpose" ma:index="13" ma:displayName="Recipients" ma:format="Dropdown" ma:internalName="Purpose">
      <xsd:simpleType>
        <xsd:restriction base="dms:Choice">
          <xsd:enumeration value="Disclosure Committee"/>
          <xsd:enumeration value="ELT"/>
          <xsd:enumeration value="BAC"/>
          <xsd:enumeration value="BoD"/>
          <xsd:enumeration value="External disclosures"/>
        </xsd:restriction>
      </xsd:simpleType>
    </xsd:element>
    <xsd:element name="Category" ma:index="14" ma:displayName="Category" ma:default="Working document" ma:format="Dropdown" ma:internalName="Category">
      <xsd:simpleType>
        <xsd:restriction base="dms:Choice">
          <xsd:enumeration value="Presentation"/>
          <xsd:enumeration value="Working document"/>
        </xsd:restriction>
      </xsd:simpleType>
    </xsd:element>
    <xsd:element name="Documentowner" ma:index="15" nillable="true" ma:displayName="IR" ma:format="Dropdown" ma:internalName="Documentowner">
      <xsd:simpleType>
        <xsd:restriction base="dms:Choice">
          <xsd:enumeration value="IR"/>
          <xsd:enumeration value="Other"/>
        </xsd:restriction>
      </xsd:simpleType>
    </xsd:element>
    <xsd:element name="MediaServiceMetadata" ma:index="1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A318900-0AF0-4CE5-A618-2368B29DAFBA}">
  <ds:schemaRefs>
    <ds:schemaRef ds:uri="http://schemas.microsoft.com/office/2006/documentManagement/types"/>
    <ds:schemaRef ds:uri="http://purl.org/dc/terms/"/>
    <ds:schemaRef ds:uri="http://purl.org/dc/elements/1.1/"/>
    <ds:schemaRef ds:uri="c84f52fb-4fb2-4067-8e8c-62c5982f489e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bac5e8a3-506f-4129-b291-00398a5697bb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6BFE5B3-C11B-4617-80DE-6939D866D3B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9863FD-B7EB-4A71-BFF8-DD58EBD7EFE9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C8CE9609-7D3B-479E-91B9-8A8EC5E655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4f52fb-4fb2-4067-8e8c-62c5982f489e"/>
    <ds:schemaRef ds:uri="bac5e8a3-506f-4129-b291-00398a5697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33</vt:i4>
      </vt:variant>
    </vt:vector>
  </HeadingPairs>
  <TitlesOfParts>
    <vt:vector size="33" baseType="lpstr">
      <vt:lpstr>Hydro key financial figures</vt:lpstr>
      <vt:lpstr>Adjusting items to EBIT table</vt:lpstr>
      <vt:lpstr>Bauxite &amp; Alumina table</vt:lpstr>
      <vt:lpstr>Energy table</vt:lpstr>
      <vt:lpstr>Aluminium Metal table</vt:lpstr>
      <vt:lpstr>Qatalum table</vt:lpstr>
      <vt:lpstr>Metal Markets table</vt:lpstr>
      <vt:lpstr>Hydro Extrusions table</vt:lpstr>
      <vt:lpstr>Hydro Extrusions - information </vt:lpstr>
      <vt:lpstr>Other &amp; elim table</vt:lpstr>
      <vt:lpstr>Finance table</vt:lpstr>
      <vt:lpstr>Market statistics table 1</vt:lpstr>
      <vt:lpstr>Market statistics table 2</vt:lpstr>
      <vt:lpstr>Condensed consolidated statemen</vt:lpstr>
      <vt:lpstr>Condensed consolidated state(1)</vt:lpstr>
      <vt:lpstr>Condensed balance sheets (unaud</vt:lpstr>
      <vt:lpstr>Condensed balance sheets (un(1)</vt:lpstr>
      <vt:lpstr>Condensed consolidated state(2)</vt:lpstr>
      <vt:lpstr>Condensed consolidated state(3)</vt:lpstr>
      <vt:lpstr>Note 2 Operating segment inform</vt:lpstr>
      <vt:lpstr>Note 2 Operating segment inf(1)</vt:lpstr>
      <vt:lpstr>Note 2 Operating segment inf(2)</vt:lpstr>
      <vt:lpstr>Note 2 Operating segment inf(3)</vt:lpstr>
      <vt:lpstr>Note 3 Assets held for sale</vt:lpstr>
      <vt:lpstr>Adjusting items per BA table 1</vt:lpstr>
      <vt:lpstr>Adjusting items per BA table 2</vt:lpstr>
      <vt:lpstr>Adjusted EBITDA</vt:lpstr>
      <vt:lpstr>Adjusted EPS</vt:lpstr>
      <vt:lpstr>Adjusted net debt</vt:lpstr>
      <vt:lpstr>Adjusted ROACE - EBIT</vt:lpstr>
      <vt:lpstr>Adjusted ROACE - Capital Employ</vt:lpstr>
      <vt:lpstr>Adjusted ROACE</vt:lpstr>
      <vt:lpstr>Free cash flow</vt:lpstr>
    </vt:vector>
  </TitlesOfParts>
  <Manager/>
  <Company>Workiva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Workiva</dc:creator>
  <cp:keywords>wDesk</cp:keywords>
  <dc:description/>
  <cp:lastModifiedBy>Jennifer Ann Manning</cp:lastModifiedBy>
  <cp:revision>2</cp:revision>
  <dcterms:created xsi:type="dcterms:W3CDTF">2026-10-21T05:27:21Z</dcterms:created>
  <dcterms:modified xsi:type="dcterms:W3CDTF">2026-10-23T04:13:42Z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MSIP_Label_a4a58698-f344-4198-ab37-f250df3982dd_Enabled">
    <vt:lpwstr>true</vt:lpwstr>
  </property>
  <property fmtid="{D5CDD505-2E9C-101B-9397-08002B2CF9AE}" pid="5" name="MSIP_Label_a4a58698-f344-4198-ab37-f250df3982dd_SetDate">
    <vt:lpwstr>2026-10-21T05:27:21Z</vt:lpwstr>
  </property>
  <property fmtid="{D5CDD505-2E9C-101B-9397-08002B2CF9AE}" pid="6" name="MSIP_Label_a4a58698-f344-4198-ab37-f250df3982dd_Method">
    <vt:lpwstr>Standard</vt:lpwstr>
  </property>
  <property fmtid="{D5CDD505-2E9C-101B-9397-08002B2CF9AE}" pid="7" name="MSIP_Label_a4a58698-f344-4198-ab37-f250df3982dd_Name">
    <vt:lpwstr>GLB Internal</vt:lpwstr>
  </property>
  <property fmtid="{D5CDD505-2E9C-101B-9397-08002B2CF9AE}" pid="8" name="MSIP_Label_a4a58698-f344-4198-ab37-f250df3982dd_SiteId">
    <vt:lpwstr>bc1d8991-4a28-4552-abc1-ace7ae108274</vt:lpwstr>
  </property>
  <property fmtid="{D5CDD505-2E9C-101B-9397-08002B2CF9AE}" pid="9" name="MSIP_Label_a4a58698-f344-4198-ab37-f250df3982dd_ActionId">
    <vt:lpwstr>c15d058e-8991-4529-a983-07aabef390d1</vt:lpwstr>
  </property>
  <property fmtid="{D5CDD505-2E9C-101B-9397-08002B2CF9AE}" pid="10" name="MSIP_Label_a4a58698-f344-4198-ab37-f250df3982dd_ContentBits">
    <vt:lpwstr>0</vt:lpwstr>
  </property>
  <property fmtid="{D5CDD505-2E9C-101B-9397-08002B2CF9AE}" pid="11" name="MSIP_Label_a4a58698-f344-4198-ab37-f250df3982dd_Tag">
    <vt:lpwstr>10, 3, 0, 1</vt:lpwstr>
  </property>
  <property fmtid="{D5CDD505-2E9C-101B-9397-08002B2CF9AE}" pid="12" name="ContentTypeId">
    <vt:lpwstr>0x010100E3238062F4D50748986258D3D7831588</vt:lpwstr>
  </property>
  <property fmtid="{D5CDD505-2E9C-101B-9397-08002B2CF9AE}" pid="13" name="_dlc_DocIdItemGuid">
    <vt:lpwstr>12e1aa89-f8fe-478b-b3bd-8bcc79ad0045</vt:lpwstr>
  </property>
</Properties>
</file>